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9" r:id="rId3"/>
    <p:sldId id="257" r:id="rId4"/>
    <p:sldId id="258" r:id="rId5"/>
    <p:sldId id="260" r:id="rId6"/>
    <p:sldId id="279" r:id="rId7"/>
    <p:sldId id="261" r:id="rId8"/>
    <p:sldId id="262" r:id="rId9"/>
    <p:sldId id="263" r:id="rId10"/>
    <p:sldId id="264" r:id="rId11"/>
    <p:sldId id="265" r:id="rId12"/>
    <p:sldId id="280" r:id="rId13"/>
    <p:sldId id="266" r:id="rId14"/>
    <p:sldId id="267" r:id="rId15"/>
    <p:sldId id="278" r:id="rId16"/>
    <p:sldId id="268" r:id="rId17"/>
    <p:sldId id="269" r:id="rId18"/>
    <p:sldId id="281" r:id="rId19"/>
    <p:sldId id="270" r:id="rId20"/>
    <p:sldId id="271" r:id="rId21"/>
    <p:sldId id="272" r:id="rId22"/>
    <p:sldId id="273" r:id="rId23"/>
    <p:sldId id="274" r:id="rId24"/>
    <p:sldId id="275" r:id="rId25"/>
    <p:sldId id="276" r:id="rId26"/>
    <p:sldId id="277"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4643"/>
  </p:normalViewPr>
  <p:slideViewPr>
    <p:cSldViewPr snapToGrid="0" snapToObjects="1">
      <p:cViewPr varScale="1">
        <p:scale>
          <a:sx n="121" d="100"/>
          <a:sy n="121" d="100"/>
        </p:scale>
        <p:origin x="200" y="3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nl-NL"/>
              <a:t>Klik om de stijl te bewerken</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nl-NL"/>
              <a:t>Klik om de stijl te bewerken</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de stijl te bewerken</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nl-NL"/>
              <a:t>Klik om de stijl te bewerken</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8" name="Date Placeholder 7"/>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nl-NL"/>
              <a:t>Klik om de stijl te bewerken</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8" name="Date Placeholder 7"/>
          <p:cNvSpPr>
            <a:spLocks noGrp="1"/>
          </p:cNvSpPr>
          <p:nvPr>
            <p:ph type="dt" sz="half" idx="10"/>
          </p:nvPr>
        </p:nvSpPr>
        <p:spPr/>
        <p:txBody>
          <a:bodyPr/>
          <a:lstStyle/>
          <a:p>
            <a:fld id="{5586B75A-687E-405C-8A0B-8D00578BA2C3}" type="datetimeFigureOut">
              <a:rPr lang="en-US" dirty="0"/>
              <a:pPr/>
              <a:t>5/12/18</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5/12/18</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hyperlink" Target="https://youtu.be/Cg8hyR4BSk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hyperlink" Target="https://youtu.be/EKqKj8bFfg0"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tiff"/><Relationship Id="rId5" Type="http://schemas.openxmlformats.org/officeDocument/2006/relationships/image" Target="../media/image19.jp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hyperlink" Target="mailto:g.dierx@zuyderland.nl"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10" Type="http://schemas.openxmlformats.org/officeDocument/2006/relationships/image" Target="../media/image9.jpg"/><Relationship Id="rId4" Type="http://schemas.openxmlformats.org/officeDocument/2006/relationships/image" Target="../media/image3.JPG"/><Relationship Id="rId9" Type="http://schemas.openxmlformats.org/officeDocument/2006/relationships/image" Target="../media/image8.JPG"/></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hyperlink" Target="https://youtu.be/QeD0el2eQcQ"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0DDCBC-8570-2B4E-B211-32899DD493BB}"/>
              </a:ext>
            </a:extLst>
          </p:cNvPr>
          <p:cNvSpPr>
            <a:spLocks noGrp="1"/>
          </p:cNvSpPr>
          <p:nvPr>
            <p:ph type="ctrTitle"/>
          </p:nvPr>
        </p:nvSpPr>
        <p:spPr/>
        <p:txBody>
          <a:bodyPr/>
          <a:lstStyle/>
          <a:p>
            <a:r>
              <a:rPr lang="nl-NL" dirty="0"/>
              <a:t>psychiatrie thuis</a:t>
            </a:r>
          </a:p>
        </p:txBody>
      </p:sp>
      <p:sp>
        <p:nvSpPr>
          <p:cNvPr id="3" name="Ondertitel 2">
            <a:extLst>
              <a:ext uri="{FF2B5EF4-FFF2-40B4-BE49-F238E27FC236}">
                <a16:creationId xmlns:a16="http://schemas.microsoft.com/office/drawing/2014/main" id="{8D7D6C74-54DB-674F-B3D4-D3C35F0F62ED}"/>
              </a:ext>
            </a:extLst>
          </p:cNvPr>
          <p:cNvSpPr>
            <a:spLocks noGrp="1"/>
          </p:cNvSpPr>
          <p:nvPr>
            <p:ph type="subTitle" idx="1"/>
          </p:nvPr>
        </p:nvSpPr>
        <p:spPr/>
        <p:txBody>
          <a:bodyPr/>
          <a:lstStyle/>
          <a:p>
            <a:endParaRPr lang="nl-NL"/>
          </a:p>
        </p:txBody>
      </p:sp>
      <p:pic>
        <p:nvPicPr>
          <p:cNvPr id="4" name="Afbeelding 3">
            <a:extLst>
              <a:ext uri="{FF2B5EF4-FFF2-40B4-BE49-F238E27FC236}">
                <a16:creationId xmlns:a16="http://schemas.microsoft.com/office/drawing/2014/main" id="{7FC79D91-BA1F-EB49-9517-DAF74DCE4F6F}"/>
              </a:ext>
            </a:extLst>
          </p:cNvPr>
          <p:cNvPicPr>
            <a:picLocks noChangeAspect="1"/>
          </p:cNvPicPr>
          <p:nvPr/>
        </p:nvPicPr>
        <p:blipFill>
          <a:blip r:embed="rId2"/>
          <a:stretch>
            <a:fillRect/>
          </a:stretch>
        </p:blipFill>
        <p:spPr>
          <a:xfrm>
            <a:off x="9599612" y="1066800"/>
            <a:ext cx="2373313" cy="869156"/>
          </a:xfrm>
          <a:prstGeom prst="rect">
            <a:avLst/>
          </a:prstGeom>
        </p:spPr>
      </p:pic>
    </p:spTree>
    <p:extLst>
      <p:ext uri="{BB962C8B-B14F-4D97-AF65-F5344CB8AC3E}">
        <p14:creationId xmlns:p14="http://schemas.microsoft.com/office/powerpoint/2010/main" val="3849817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A82340-2273-CD43-91B6-1D61CEAEA94D}"/>
              </a:ext>
            </a:extLst>
          </p:cNvPr>
          <p:cNvSpPr>
            <a:spLocks noGrp="1"/>
          </p:cNvSpPr>
          <p:nvPr>
            <p:ph type="title"/>
          </p:nvPr>
        </p:nvSpPr>
        <p:spPr/>
        <p:txBody>
          <a:bodyPr/>
          <a:lstStyle/>
          <a:p>
            <a:pPr algn="ctr"/>
            <a:r>
              <a:rPr lang="nl-NL" dirty="0"/>
              <a:t>Wat kan jij of anderen </a:t>
            </a:r>
            <a:br>
              <a:rPr lang="nl-NL" dirty="0"/>
            </a:br>
            <a:r>
              <a:rPr lang="nl-NL" dirty="0"/>
              <a:t>doen ? </a:t>
            </a:r>
          </a:p>
        </p:txBody>
      </p:sp>
      <p:sp>
        <p:nvSpPr>
          <p:cNvPr id="3" name="Tijdelijke aanduiding voor inhoud 2">
            <a:extLst>
              <a:ext uri="{FF2B5EF4-FFF2-40B4-BE49-F238E27FC236}">
                <a16:creationId xmlns:a16="http://schemas.microsoft.com/office/drawing/2014/main" id="{FD00DC73-36F3-E64F-A60B-AB1261B16BE5}"/>
              </a:ext>
            </a:extLst>
          </p:cNvPr>
          <p:cNvSpPr>
            <a:spLocks noGrp="1"/>
          </p:cNvSpPr>
          <p:nvPr>
            <p:ph idx="1"/>
          </p:nvPr>
        </p:nvSpPr>
        <p:spPr/>
        <p:txBody>
          <a:bodyPr>
            <a:normAutofit lnSpcReduction="10000"/>
          </a:bodyPr>
          <a:lstStyle/>
          <a:p>
            <a:r>
              <a:rPr lang="nl-NL" dirty="0"/>
              <a:t>verdiep je in wat het betekent om depressief te zijn. Iemand die depressief is, heeft daar soms geen energie voor..</a:t>
            </a:r>
          </a:p>
          <a:p>
            <a:r>
              <a:rPr lang="nl-NL" dirty="0"/>
              <a:t>bij een ernstige depressie is professionele hulp en inschatting van risico’s noodzakelijk. Neem contact op met jouw leidinggevende en bepaal samen de te volgen </a:t>
            </a:r>
            <a:r>
              <a:rPr lang="nl-NL" dirty="0" err="1"/>
              <a:t>stappe</a:t>
            </a:r>
            <a:r>
              <a:rPr lang="nl-NL"/>
              <a:t>. </a:t>
            </a:r>
            <a:r>
              <a:rPr lang="nl-NL" dirty="0"/>
              <a:t>Wees alert op gedachten over suïcide (zelfdoding).</a:t>
            </a:r>
          </a:p>
          <a:p>
            <a:r>
              <a:rPr lang="nl-NL" dirty="0"/>
              <a:t>geef zo weinig mogelijk goedbedoelde adviezen. Dat blijkt bij mensen met een depressie averechts te werken. </a:t>
            </a:r>
          </a:p>
          <a:p>
            <a:r>
              <a:rPr lang="nl-NL" dirty="0"/>
              <a:t>voor iemand die in depressief is, is een luisterend oor vaak heel belangrijk. Luisteren betekent: laten uitpraten, meedenken en proberen te begrijpen hoe de ander zich voelt. Probeer de ander niet te veroordelen of af te keuren. Geef de ander complimenten voor de dingen die hij zelf probeert te doen.</a:t>
            </a:r>
          </a:p>
          <a:p>
            <a:r>
              <a:rPr lang="nl-NL" dirty="0">
                <a:solidFill>
                  <a:srgbClr val="C00000"/>
                </a:solidFill>
              </a:rPr>
              <a:t>Let goed op jezelf. </a:t>
            </a:r>
          </a:p>
          <a:p>
            <a:endParaRPr lang="nl-NL" dirty="0"/>
          </a:p>
          <a:p>
            <a:pPr marL="0" indent="0">
              <a:buNone/>
            </a:pPr>
            <a:r>
              <a:rPr lang="nl-NL" dirty="0">
                <a:solidFill>
                  <a:srgbClr val="00B0F0"/>
                </a:solidFill>
              </a:rPr>
              <a:t>In reader staan meer tips en verwijzingen naar </a:t>
            </a:r>
            <a:r>
              <a:rPr lang="nl-NL" dirty="0" err="1">
                <a:solidFill>
                  <a:srgbClr val="00B0F0"/>
                </a:solidFill>
              </a:rPr>
              <a:t>You</a:t>
            </a:r>
            <a:r>
              <a:rPr lang="nl-NL" dirty="0">
                <a:solidFill>
                  <a:srgbClr val="00B0F0"/>
                </a:solidFill>
              </a:rPr>
              <a:t> Tube-filmpjes</a:t>
            </a:r>
          </a:p>
        </p:txBody>
      </p:sp>
      <p:pic>
        <p:nvPicPr>
          <p:cNvPr id="4" name="Afbeelding 3">
            <a:extLst>
              <a:ext uri="{FF2B5EF4-FFF2-40B4-BE49-F238E27FC236}">
                <a16:creationId xmlns:a16="http://schemas.microsoft.com/office/drawing/2014/main" id="{2C77F039-5E35-7B49-B56F-D249729672C7}"/>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3938466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1630DC-0145-1049-9AC5-E4960B437F0E}"/>
              </a:ext>
            </a:extLst>
          </p:cNvPr>
          <p:cNvSpPr>
            <a:spLocks noGrp="1"/>
          </p:cNvSpPr>
          <p:nvPr>
            <p:ph type="title"/>
          </p:nvPr>
        </p:nvSpPr>
        <p:spPr/>
        <p:txBody>
          <a:bodyPr/>
          <a:lstStyle/>
          <a:p>
            <a:pPr algn="ctr"/>
            <a:r>
              <a:rPr lang="nl-NL" dirty="0"/>
              <a:t>psychose</a:t>
            </a:r>
          </a:p>
        </p:txBody>
      </p:sp>
      <p:pic>
        <p:nvPicPr>
          <p:cNvPr id="6" name="Tijdelijke aanduiding voor inhoud 5">
            <a:extLst>
              <a:ext uri="{FF2B5EF4-FFF2-40B4-BE49-F238E27FC236}">
                <a16:creationId xmlns:a16="http://schemas.microsoft.com/office/drawing/2014/main" id="{E8248226-D69E-494D-8232-312AD1010B4D}"/>
              </a:ext>
            </a:extLst>
          </p:cNvPr>
          <p:cNvPicPr>
            <a:picLocks noGrp="1" noChangeAspect="1"/>
          </p:cNvPicPr>
          <p:nvPr>
            <p:ph idx="1"/>
          </p:nvPr>
        </p:nvPicPr>
        <p:blipFill>
          <a:blip r:embed="rId2"/>
          <a:stretch>
            <a:fillRect/>
          </a:stretch>
        </p:blipFill>
        <p:spPr>
          <a:xfrm>
            <a:off x="3906838" y="1354137"/>
            <a:ext cx="7239000" cy="4140200"/>
          </a:xfrm>
        </p:spPr>
      </p:pic>
      <p:pic>
        <p:nvPicPr>
          <p:cNvPr id="4" name="Afbeelding 3">
            <a:extLst>
              <a:ext uri="{FF2B5EF4-FFF2-40B4-BE49-F238E27FC236}">
                <a16:creationId xmlns:a16="http://schemas.microsoft.com/office/drawing/2014/main" id="{AA5364AA-99F9-E044-8952-0DA8E259C05E}"/>
              </a:ext>
            </a:extLst>
          </p:cNvPr>
          <p:cNvPicPr>
            <a:picLocks noChangeAspect="1"/>
          </p:cNvPicPr>
          <p:nvPr/>
        </p:nvPicPr>
        <p:blipFill>
          <a:blip r:embed="rId3"/>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2829662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603BC6-FC41-5143-AAAB-08AFE741051E}"/>
              </a:ext>
            </a:extLst>
          </p:cNvPr>
          <p:cNvSpPr>
            <a:spLocks noGrp="1"/>
          </p:cNvSpPr>
          <p:nvPr>
            <p:ph type="title"/>
          </p:nvPr>
        </p:nvSpPr>
        <p:spPr/>
        <p:txBody>
          <a:bodyPr/>
          <a:lstStyle/>
          <a:p>
            <a:pPr algn="ctr"/>
            <a:r>
              <a:rPr lang="nl-NL" dirty="0"/>
              <a:t>filmpje</a:t>
            </a:r>
          </a:p>
        </p:txBody>
      </p:sp>
      <p:sp>
        <p:nvSpPr>
          <p:cNvPr id="3" name="Tijdelijke aanduiding voor inhoud 2">
            <a:extLst>
              <a:ext uri="{FF2B5EF4-FFF2-40B4-BE49-F238E27FC236}">
                <a16:creationId xmlns:a16="http://schemas.microsoft.com/office/drawing/2014/main" id="{DD118DA1-5EFA-5440-B6E6-62D0999DA99A}"/>
              </a:ext>
            </a:extLst>
          </p:cNvPr>
          <p:cNvSpPr>
            <a:spLocks noGrp="1"/>
          </p:cNvSpPr>
          <p:nvPr>
            <p:ph idx="1"/>
          </p:nvPr>
        </p:nvSpPr>
        <p:spPr/>
        <p:txBody>
          <a:bodyPr/>
          <a:lstStyle/>
          <a:p>
            <a:pPr marL="0" indent="0" algn="ctr">
              <a:buNone/>
            </a:pPr>
            <a:endParaRPr lang="nl-NL" dirty="0"/>
          </a:p>
          <a:p>
            <a:pPr marL="0" indent="0" algn="ctr">
              <a:buNone/>
            </a:pPr>
            <a:endParaRPr lang="nl-NL" dirty="0"/>
          </a:p>
          <a:p>
            <a:pPr marL="0" indent="0" algn="ctr">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buNone/>
            </a:pPr>
            <a:endParaRPr lang="nl-NL" dirty="0">
              <a:solidFill>
                <a:schemeClr val="tx1"/>
              </a:solidFill>
            </a:endParaRPr>
          </a:p>
          <a:p>
            <a:pPr marL="0" indent="0">
              <a:buNone/>
            </a:pPr>
            <a:endParaRPr lang="nl-NL" dirty="0">
              <a:solidFill>
                <a:schemeClr val="tx1"/>
              </a:solidFill>
            </a:endParaRPr>
          </a:p>
          <a:p>
            <a:pPr marL="0" indent="0">
              <a:buNone/>
            </a:pPr>
            <a:r>
              <a:rPr lang="nl-NL" dirty="0">
                <a:solidFill>
                  <a:schemeClr val="tx1"/>
                </a:solidFill>
              </a:rPr>
              <a:t>“ Niels heeft een psychose “</a:t>
            </a:r>
          </a:p>
          <a:p>
            <a:pPr marL="0" indent="0">
              <a:buNone/>
            </a:pPr>
            <a:r>
              <a:rPr lang="nl-NL" dirty="0">
                <a:hlinkClick r:id="rId2"/>
              </a:rPr>
              <a:t>https://youtu.be/Cg8hyR4BSkE</a:t>
            </a:r>
            <a:endParaRPr lang="nl-NL" dirty="0"/>
          </a:p>
          <a:p>
            <a:pPr marL="0" indent="0" algn="ctr">
              <a:buNone/>
            </a:pPr>
            <a:endParaRPr lang="nl-NL" dirty="0"/>
          </a:p>
        </p:txBody>
      </p:sp>
      <p:pic>
        <p:nvPicPr>
          <p:cNvPr id="4" name="Afbeelding 3">
            <a:extLst>
              <a:ext uri="{FF2B5EF4-FFF2-40B4-BE49-F238E27FC236}">
                <a16:creationId xmlns:a16="http://schemas.microsoft.com/office/drawing/2014/main" id="{90A6A252-A88C-0841-98D8-3B71B50D814E}"/>
              </a:ext>
            </a:extLst>
          </p:cNvPr>
          <p:cNvPicPr>
            <a:picLocks noChangeAspect="1"/>
          </p:cNvPicPr>
          <p:nvPr/>
        </p:nvPicPr>
        <p:blipFill>
          <a:blip r:embed="rId3"/>
          <a:stretch>
            <a:fillRect/>
          </a:stretch>
        </p:blipFill>
        <p:spPr>
          <a:xfrm>
            <a:off x="7106892" y="1005270"/>
            <a:ext cx="4077576" cy="2104204"/>
          </a:xfrm>
          <a:prstGeom prst="rect">
            <a:avLst/>
          </a:prstGeom>
        </p:spPr>
      </p:pic>
    </p:spTree>
    <p:extLst>
      <p:ext uri="{BB962C8B-B14F-4D97-AF65-F5344CB8AC3E}">
        <p14:creationId xmlns:p14="http://schemas.microsoft.com/office/powerpoint/2010/main" val="3775228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59357F-1BA4-1240-95CD-742BC90A6994}"/>
              </a:ext>
            </a:extLst>
          </p:cNvPr>
          <p:cNvSpPr>
            <a:spLocks noGrp="1"/>
          </p:cNvSpPr>
          <p:nvPr>
            <p:ph type="title"/>
          </p:nvPr>
        </p:nvSpPr>
        <p:spPr/>
        <p:txBody>
          <a:bodyPr/>
          <a:lstStyle/>
          <a:p>
            <a:pPr algn="ctr"/>
            <a:r>
              <a:rPr lang="nl-NL" dirty="0"/>
              <a:t>wat is een psychose ?</a:t>
            </a:r>
          </a:p>
        </p:txBody>
      </p:sp>
      <p:sp>
        <p:nvSpPr>
          <p:cNvPr id="3" name="Tijdelijke aanduiding voor inhoud 2">
            <a:extLst>
              <a:ext uri="{FF2B5EF4-FFF2-40B4-BE49-F238E27FC236}">
                <a16:creationId xmlns:a16="http://schemas.microsoft.com/office/drawing/2014/main" id="{586E8FC8-9F53-F449-8DE6-747F471C0E9D}"/>
              </a:ext>
            </a:extLst>
          </p:cNvPr>
          <p:cNvSpPr>
            <a:spLocks noGrp="1"/>
          </p:cNvSpPr>
          <p:nvPr>
            <p:ph idx="1"/>
          </p:nvPr>
        </p:nvSpPr>
        <p:spPr/>
        <p:txBody>
          <a:bodyPr/>
          <a:lstStyle/>
          <a:p>
            <a:r>
              <a:rPr lang="nl-NL" dirty="0"/>
              <a:t>soms gaan psychotische ervaringen zo overheersen dat iemand aan weinig anders meer kunt denken en dat diegene er ook naar gaat handelen. Iemand denkt bijvoorbeeld achtervolgd te worden door de CIA en gaat daar over klagen bij de politie en de Amerikaanse ambassade. Het denken volgt de logica van de psychose. Een botsing met de wereld om je heen is dan onvermijdelijk.</a:t>
            </a:r>
          </a:p>
          <a:p>
            <a:r>
              <a:rPr lang="nl-NL" dirty="0"/>
              <a:t>de omgeving vindt vaak dat iemand vreemd bezig is en wilt de hulpverlening inschakelen. </a:t>
            </a:r>
          </a:p>
          <a:p>
            <a:r>
              <a:rPr lang="nl-NL" dirty="0"/>
              <a:t>zelf ervaart diegene zijn psychose heel anders: je hebt het gevoel dat juist de omgeving veranderd is en dat andere mensen raar doen: JIJ voelt je bedreigd.</a:t>
            </a:r>
          </a:p>
          <a:p>
            <a:endParaRPr lang="nl-NL" dirty="0"/>
          </a:p>
        </p:txBody>
      </p:sp>
      <p:pic>
        <p:nvPicPr>
          <p:cNvPr id="4" name="Afbeelding 3">
            <a:extLst>
              <a:ext uri="{FF2B5EF4-FFF2-40B4-BE49-F238E27FC236}">
                <a16:creationId xmlns:a16="http://schemas.microsoft.com/office/drawing/2014/main" id="{0018C256-991F-7740-A854-CD79A5E16388}"/>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94917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2F1FF1-1650-2D45-B0A5-F63732E9A587}"/>
              </a:ext>
            </a:extLst>
          </p:cNvPr>
          <p:cNvSpPr>
            <a:spLocks noGrp="1"/>
          </p:cNvSpPr>
          <p:nvPr>
            <p:ph type="title"/>
          </p:nvPr>
        </p:nvSpPr>
        <p:spPr/>
        <p:txBody>
          <a:bodyPr/>
          <a:lstStyle/>
          <a:p>
            <a:pPr algn="ctr"/>
            <a:r>
              <a:rPr lang="nl-NL" dirty="0"/>
              <a:t>hoe uit zich dit?</a:t>
            </a:r>
          </a:p>
        </p:txBody>
      </p:sp>
      <p:sp>
        <p:nvSpPr>
          <p:cNvPr id="3" name="Tijdelijke aanduiding voor inhoud 2">
            <a:extLst>
              <a:ext uri="{FF2B5EF4-FFF2-40B4-BE49-F238E27FC236}">
                <a16:creationId xmlns:a16="http://schemas.microsoft.com/office/drawing/2014/main" id="{BAC54244-2125-BA4A-A9F0-E9F27169ED58}"/>
              </a:ext>
            </a:extLst>
          </p:cNvPr>
          <p:cNvSpPr>
            <a:spLocks noGrp="1"/>
          </p:cNvSpPr>
          <p:nvPr>
            <p:ph idx="1"/>
          </p:nvPr>
        </p:nvSpPr>
        <p:spPr/>
        <p:txBody>
          <a:bodyPr/>
          <a:lstStyle/>
          <a:p>
            <a:r>
              <a:rPr lang="nl-NL" dirty="0"/>
              <a:t>psychotische symptomen of kenmerken zijn o.a. hallucinaties en wanen </a:t>
            </a:r>
          </a:p>
          <a:p>
            <a:r>
              <a:rPr lang="nl-NL" dirty="0"/>
              <a:t>psychosegevoeligheid kan hand in hand gaan met manie en depressie. </a:t>
            </a:r>
          </a:p>
          <a:p>
            <a:r>
              <a:rPr lang="nl-NL" dirty="0"/>
              <a:t>mensen met psychose ervaren problemen in de informatieverwerking. Dit kan gaan over het herkennen van de toon van een gesprek (bedoelt iemand iets grappig of letterlijk), het herkennen van gelaatsuitdrukkingen (kijkt iemand boos of blij), problemen in het schakelen tussen situaties, problemen in het filteren van informatie en moeite hebben met dubbele betekenissen. </a:t>
            </a:r>
          </a:p>
          <a:p>
            <a:pPr marL="0" indent="0">
              <a:buNone/>
            </a:pPr>
            <a:endParaRPr lang="nl-NL" dirty="0"/>
          </a:p>
          <a:p>
            <a:pPr marL="0" indent="0">
              <a:buNone/>
            </a:pPr>
            <a:endParaRPr lang="nl-NL" dirty="0"/>
          </a:p>
          <a:p>
            <a:pPr marL="0" indent="0">
              <a:buNone/>
            </a:pPr>
            <a:r>
              <a:rPr lang="nl-NL" dirty="0">
                <a:solidFill>
                  <a:srgbClr val="00B0F0"/>
                </a:solidFill>
              </a:rPr>
              <a:t>Meer informatie in reader</a:t>
            </a:r>
          </a:p>
        </p:txBody>
      </p:sp>
      <p:pic>
        <p:nvPicPr>
          <p:cNvPr id="4" name="Afbeelding 3">
            <a:extLst>
              <a:ext uri="{FF2B5EF4-FFF2-40B4-BE49-F238E27FC236}">
                <a16:creationId xmlns:a16="http://schemas.microsoft.com/office/drawing/2014/main" id="{B27CE33C-31BC-4047-8BB1-F63C75825BC4}"/>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2345006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CF5243-2CCF-E745-89DC-09B2E434D9AF}"/>
              </a:ext>
            </a:extLst>
          </p:cNvPr>
          <p:cNvSpPr>
            <a:spLocks noGrp="1"/>
          </p:cNvSpPr>
          <p:nvPr>
            <p:ph type="title"/>
          </p:nvPr>
        </p:nvSpPr>
        <p:spPr/>
        <p:txBody>
          <a:bodyPr/>
          <a:lstStyle/>
          <a:p>
            <a:pPr algn="ctr"/>
            <a:r>
              <a:rPr lang="nl-NL" dirty="0"/>
              <a:t>tips voor jezelf</a:t>
            </a:r>
          </a:p>
        </p:txBody>
      </p:sp>
      <p:sp>
        <p:nvSpPr>
          <p:cNvPr id="3" name="Tijdelijke aanduiding voor inhoud 2">
            <a:extLst>
              <a:ext uri="{FF2B5EF4-FFF2-40B4-BE49-F238E27FC236}">
                <a16:creationId xmlns:a16="http://schemas.microsoft.com/office/drawing/2014/main" id="{FAC230CF-2850-3949-9A5E-DB5E8BDD70DE}"/>
              </a:ext>
            </a:extLst>
          </p:cNvPr>
          <p:cNvSpPr>
            <a:spLocks noGrp="1"/>
          </p:cNvSpPr>
          <p:nvPr>
            <p:ph idx="1"/>
          </p:nvPr>
        </p:nvSpPr>
        <p:spPr/>
        <p:txBody>
          <a:bodyPr>
            <a:normAutofit fontScale="92500" lnSpcReduction="20000"/>
          </a:bodyPr>
          <a:lstStyle/>
          <a:p>
            <a:pPr marL="0" indent="0">
              <a:buNone/>
            </a:pPr>
            <a:endParaRPr lang="nl-NL" dirty="0"/>
          </a:p>
          <a:p>
            <a:r>
              <a:rPr lang="nl-NL" dirty="0"/>
              <a:t>blijf in contact met mensen in de omgeving, ook als men de behoefte hebt om zichzelf te isoleren.</a:t>
            </a:r>
          </a:p>
          <a:p>
            <a:r>
              <a:rPr lang="nl-NL" dirty="0"/>
              <a:t>bespreek je ervaringen met iemand die je vertrouwt. Dit kan een familielid zijn, maar ook je huisarts of voetbaltrainer.</a:t>
            </a:r>
          </a:p>
          <a:p>
            <a:r>
              <a:rPr lang="nl-NL" dirty="0"/>
              <a:t>blijf goed voor jezelf zorgen: goede maaltijden en voldoende slaap is belangrijk.</a:t>
            </a:r>
          </a:p>
          <a:p>
            <a:r>
              <a:rPr lang="nl-NL" dirty="0"/>
              <a:t>probeer stress te voorkomen. Bespreek eventueel met je mentor of studiebegeleider dat je het even rustiger aan doet, of overleg met je leidinggevende op het werk.</a:t>
            </a:r>
          </a:p>
          <a:p>
            <a:r>
              <a:rPr lang="nl-NL" dirty="0"/>
              <a:t>wees extra voorzichtig met drugs en alcohol. Als je niet zo goed in je vel zit, kan dit psychotische klachten verergeren.</a:t>
            </a:r>
          </a:p>
          <a:p>
            <a:r>
              <a:rPr lang="nl-NL" dirty="0">
                <a:solidFill>
                  <a:srgbClr val="C00000"/>
                </a:solidFill>
              </a:rPr>
              <a:t>vraag om hulp!</a:t>
            </a:r>
          </a:p>
          <a:p>
            <a:endParaRPr lang="nl-NL" dirty="0"/>
          </a:p>
          <a:p>
            <a:endParaRPr lang="nl-NL" dirty="0"/>
          </a:p>
          <a:p>
            <a:pPr marL="0" indent="0">
              <a:buNone/>
            </a:pPr>
            <a:r>
              <a:rPr lang="nl-NL" dirty="0">
                <a:solidFill>
                  <a:srgbClr val="00B0F0"/>
                </a:solidFill>
              </a:rPr>
              <a:t>In reader staan meer tips</a:t>
            </a:r>
          </a:p>
          <a:p>
            <a:endParaRPr lang="nl-NL" dirty="0"/>
          </a:p>
        </p:txBody>
      </p:sp>
      <p:pic>
        <p:nvPicPr>
          <p:cNvPr id="4" name="Afbeelding 3">
            <a:extLst>
              <a:ext uri="{FF2B5EF4-FFF2-40B4-BE49-F238E27FC236}">
                <a16:creationId xmlns:a16="http://schemas.microsoft.com/office/drawing/2014/main" id="{5511D921-2857-4746-9845-D620DA8ECB55}"/>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32813906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B8BC66-B46F-8843-9CAC-272B92762A47}"/>
              </a:ext>
            </a:extLst>
          </p:cNvPr>
          <p:cNvSpPr>
            <a:spLocks noGrp="1"/>
          </p:cNvSpPr>
          <p:nvPr>
            <p:ph type="title"/>
          </p:nvPr>
        </p:nvSpPr>
        <p:spPr/>
        <p:txBody>
          <a:bodyPr/>
          <a:lstStyle/>
          <a:p>
            <a:pPr algn="ctr"/>
            <a:r>
              <a:rPr lang="nl-NL" dirty="0"/>
              <a:t>tips voor jou en anderen</a:t>
            </a:r>
          </a:p>
        </p:txBody>
      </p:sp>
      <p:sp>
        <p:nvSpPr>
          <p:cNvPr id="3" name="Tijdelijke aanduiding voor inhoud 2">
            <a:extLst>
              <a:ext uri="{FF2B5EF4-FFF2-40B4-BE49-F238E27FC236}">
                <a16:creationId xmlns:a16="http://schemas.microsoft.com/office/drawing/2014/main" id="{88B9178F-FCD5-1245-93CD-BA290EA2522C}"/>
              </a:ext>
            </a:extLst>
          </p:cNvPr>
          <p:cNvSpPr>
            <a:spLocks noGrp="1"/>
          </p:cNvSpPr>
          <p:nvPr>
            <p:ph idx="1"/>
          </p:nvPr>
        </p:nvSpPr>
        <p:spPr/>
        <p:txBody>
          <a:bodyPr>
            <a:normAutofit/>
          </a:bodyPr>
          <a:lstStyle/>
          <a:p>
            <a:r>
              <a:rPr lang="nl-NL" dirty="0"/>
              <a:t>als er kinderen zijn: leg het kind uit dat mama/papa in de war is en hulp nodig heeft</a:t>
            </a:r>
          </a:p>
          <a:p>
            <a:r>
              <a:rPr lang="nl-NL" dirty="0"/>
              <a:t>creëer zo veel mogelijk rust</a:t>
            </a:r>
          </a:p>
          <a:p>
            <a:r>
              <a:rPr lang="nl-NL" dirty="0"/>
              <a:t>geef iemand ook fysiek de ruimte</a:t>
            </a:r>
          </a:p>
          <a:p>
            <a:r>
              <a:rPr lang="nl-NL" dirty="0"/>
              <a:t>ga niet in discussie en neem waar nodig afstand </a:t>
            </a:r>
          </a:p>
          <a:p>
            <a:r>
              <a:rPr lang="nl-NL" dirty="0"/>
              <a:t>motiveer de persoon om vrijwillig professionele hulp te zoeken</a:t>
            </a:r>
          </a:p>
          <a:p>
            <a:r>
              <a:rPr lang="nl-NL" dirty="0">
                <a:solidFill>
                  <a:srgbClr val="C00000"/>
                </a:solidFill>
              </a:rPr>
              <a:t> zorg ook voor jezelf!</a:t>
            </a:r>
          </a:p>
          <a:p>
            <a:endParaRPr lang="nl-NL" b="1" dirty="0">
              <a:solidFill>
                <a:srgbClr val="C00000"/>
              </a:solidFill>
            </a:endParaRPr>
          </a:p>
          <a:p>
            <a:endParaRPr lang="nl-NL" b="1" dirty="0">
              <a:solidFill>
                <a:srgbClr val="C00000"/>
              </a:solidFill>
            </a:endParaRPr>
          </a:p>
          <a:p>
            <a:pPr marL="0" indent="0">
              <a:buNone/>
            </a:pPr>
            <a:r>
              <a:rPr lang="nl-NL" dirty="0">
                <a:solidFill>
                  <a:srgbClr val="00B0F0"/>
                </a:solidFill>
              </a:rPr>
              <a:t>In reader staan meer tips en verwijzingen naar </a:t>
            </a:r>
            <a:r>
              <a:rPr lang="nl-NL" dirty="0" err="1">
                <a:solidFill>
                  <a:srgbClr val="00B0F0"/>
                </a:solidFill>
              </a:rPr>
              <a:t>You</a:t>
            </a:r>
            <a:r>
              <a:rPr lang="nl-NL" dirty="0">
                <a:solidFill>
                  <a:srgbClr val="00B0F0"/>
                </a:solidFill>
              </a:rPr>
              <a:t> Tube-filmpjes</a:t>
            </a:r>
            <a:br>
              <a:rPr lang="nl-NL" b="1" dirty="0"/>
            </a:br>
            <a:endParaRPr lang="nl-NL" dirty="0"/>
          </a:p>
        </p:txBody>
      </p:sp>
      <p:pic>
        <p:nvPicPr>
          <p:cNvPr id="4" name="Afbeelding 3">
            <a:extLst>
              <a:ext uri="{FF2B5EF4-FFF2-40B4-BE49-F238E27FC236}">
                <a16:creationId xmlns:a16="http://schemas.microsoft.com/office/drawing/2014/main" id="{058EA336-85E7-6241-AA26-68A2BACC5F4D}"/>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7895548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E58088-2679-4841-9006-556597CE4DCC}"/>
              </a:ext>
            </a:extLst>
          </p:cNvPr>
          <p:cNvSpPr>
            <a:spLocks noGrp="1"/>
          </p:cNvSpPr>
          <p:nvPr>
            <p:ph type="title"/>
          </p:nvPr>
        </p:nvSpPr>
        <p:spPr/>
        <p:txBody>
          <a:bodyPr/>
          <a:lstStyle/>
          <a:p>
            <a:r>
              <a:rPr lang="nl-NL" dirty="0" err="1"/>
              <a:t>Persoonlijk-heidsstoornis</a:t>
            </a:r>
            <a:endParaRPr lang="nl-NL" dirty="0"/>
          </a:p>
        </p:txBody>
      </p:sp>
      <p:pic>
        <p:nvPicPr>
          <p:cNvPr id="5" name="Tijdelijke aanduiding voor inhoud 4">
            <a:extLst>
              <a:ext uri="{FF2B5EF4-FFF2-40B4-BE49-F238E27FC236}">
                <a16:creationId xmlns:a16="http://schemas.microsoft.com/office/drawing/2014/main" id="{B646052D-FC5F-E242-85B6-19CED8F422BE}"/>
              </a:ext>
            </a:extLst>
          </p:cNvPr>
          <p:cNvPicPr>
            <a:picLocks noGrp="1" noChangeAspect="1"/>
          </p:cNvPicPr>
          <p:nvPr>
            <p:ph idx="1"/>
          </p:nvPr>
        </p:nvPicPr>
        <p:blipFill>
          <a:blip r:embed="rId2"/>
          <a:stretch>
            <a:fillRect/>
          </a:stretch>
        </p:blipFill>
        <p:spPr>
          <a:xfrm>
            <a:off x="3868738" y="1004887"/>
            <a:ext cx="7315200" cy="4838700"/>
          </a:xfrm>
          <a:prstGeom prst="rect">
            <a:avLst/>
          </a:prstGeom>
        </p:spPr>
      </p:pic>
      <p:pic>
        <p:nvPicPr>
          <p:cNvPr id="4" name="Afbeelding 3">
            <a:extLst>
              <a:ext uri="{FF2B5EF4-FFF2-40B4-BE49-F238E27FC236}">
                <a16:creationId xmlns:a16="http://schemas.microsoft.com/office/drawing/2014/main" id="{641524BC-746A-5746-B31E-55E749610FEF}"/>
              </a:ext>
            </a:extLst>
          </p:cNvPr>
          <p:cNvPicPr>
            <a:picLocks noChangeAspect="1"/>
          </p:cNvPicPr>
          <p:nvPr/>
        </p:nvPicPr>
        <p:blipFill>
          <a:blip r:embed="rId3"/>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27380347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58FAD2-9629-F948-AA14-8CE1FD8E599B}"/>
              </a:ext>
            </a:extLst>
          </p:cNvPr>
          <p:cNvSpPr>
            <a:spLocks noGrp="1"/>
          </p:cNvSpPr>
          <p:nvPr>
            <p:ph type="title"/>
          </p:nvPr>
        </p:nvSpPr>
        <p:spPr/>
        <p:txBody>
          <a:bodyPr/>
          <a:lstStyle/>
          <a:p>
            <a:pPr algn="ctr"/>
            <a:r>
              <a:rPr lang="nl-NL" dirty="0"/>
              <a:t>filmpje</a:t>
            </a:r>
          </a:p>
        </p:txBody>
      </p:sp>
      <p:sp>
        <p:nvSpPr>
          <p:cNvPr id="3" name="Tijdelijke aanduiding voor inhoud 2">
            <a:extLst>
              <a:ext uri="{FF2B5EF4-FFF2-40B4-BE49-F238E27FC236}">
                <a16:creationId xmlns:a16="http://schemas.microsoft.com/office/drawing/2014/main" id="{EB368BD0-7D27-C14C-93F7-DAA6A5503A9F}"/>
              </a:ext>
            </a:extLst>
          </p:cNvPr>
          <p:cNvSpPr>
            <a:spLocks noGrp="1"/>
          </p:cNvSpPr>
          <p:nvPr>
            <p:ph idx="1"/>
          </p:nvPr>
        </p:nvSpPr>
        <p:spPr/>
        <p:txBody>
          <a:bodyPr/>
          <a:lstStyle/>
          <a:p>
            <a:pPr marL="0" indent="0">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buNone/>
            </a:pPr>
            <a:endParaRPr lang="nl-NL" dirty="0">
              <a:solidFill>
                <a:schemeClr val="tx1"/>
              </a:solidFill>
            </a:endParaRPr>
          </a:p>
          <a:p>
            <a:pPr marL="0" indent="0">
              <a:buNone/>
            </a:pPr>
            <a:r>
              <a:rPr lang="nl-NL" dirty="0">
                <a:solidFill>
                  <a:schemeClr val="tx1"/>
                </a:solidFill>
              </a:rPr>
              <a:t>“ Wat is borderline problematiek ?” </a:t>
            </a:r>
          </a:p>
          <a:p>
            <a:pPr marL="0" indent="0">
              <a:buNone/>
            </a:pPr>
            <a:r>
              <a:rPr lang="nl-NL" dirty="0">
                <a:hlinkClick r:id="rId2"/>
              </a:rPr>
              <a:t>https://youtu.be/EKqKj8bFfg0</a:t>
            </a:r>
            <a:endParaRPr lang="nl-NL" dirty="0"/>
          </a:p>
          <a:p>
            <a:pPr marL="0" indent="0">
              <a:buNone/>
            </a:pPr>
            <a:endParaRPr lang="nl-NL" dirty="0"/>
          </a:p>
          <a:p>
            <a:endParaRPr lang="nl-NL" dirty="0"/>
          </a:p>
        </p:txBody>
      </p:sp>
      <p:pic>
        <p:nvPicPr>
          <p:cNvPr id="4" name="Afbeelding 3">
            <a:extLst>
              <a:ext uri="{FF2B5EF4-FFF2-40B4-BE49-F238E27FC236}">
                <a16:creationId xmlns:a16="http://schemas.microsoft.com/office/drawing/2014/main" id="{D954C24E-8DE7-D64B-96B6-D932710875E0}"/>
              </a:ext>
            </a:extLst>
          </p:cNvPr>
          <p:cNvPicPr>
            <a:picLocks noChangeAspect="1"/>
          </p:cNvPicPr>
          <p:nvPr/>
        </p:nvPicPr>
        <p:blipFill>
          <a:blip r:embed="rId3"/>
          <a:stretch>
            <a:fillRect/>
          </a:stretch>
        </p:blipFill>
        <p:spPr>
          <a:xfrm>
            <a:off x="7976623" y="864108"/>
            <a:ext cx="3207845" cy="1613413"/>
          </a:xfrm>
          <a:prstGeom prst="rect">
            <a:avLst/>
          </a:prstGeom>
        </p:spPr>
      </p:pic>
    </p:spTree>
    <p:extLst>
      <p:ext uri="{BB962C8B-B14F-4D97-AF65-F5344CB8AC3E}">
        <p14:creationId xmlns:p14="http://schemas.microsoft.com/office/powerpoint/2010/main" val="1635850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B3669C-B671-3641-85B7-E4845BE3D38D}"/>
              </a:ext>
            </a:extLst>
          </p:cNvPr>
          <p:cNvSpPr>
            <a:spLocks noGrp="1"/>
          </p:cNvSpPr>
          <p:nvPr>
            <p:ph type="title"/>
          </p:nvPr>
        </p:nvSpPr>
        <p:spPr/>
        <p:txBody>
          <a:bodyPr/>
          <a:lstStyle/>
          <a:p>
            <a:pPr algn="ctr"/>
            <a:r>
              <a:rPr lang="nl-NL" dirty="0"/>
              <a:t>wat is een </a:t>
            </a:r>
            <a:r>
              <a:rPr lang="nl-NL" dirty="0" err="1"/>
              <a:t>persoonlijk-heidsstoornis</a:t>
            </a:r>
            <a:r>
              <a:rPr lang="nl-NL" dirty="0"/>
              <a:t> ?</a:t>
            </a:r>
          </a:p>
        </p:txBody>
      </p:sp>
      <p:sp>
        <p:nvSpPr>
          <p:cNvPr id="3" name="Tijdelijke aanduiding voor inhoud 2">
            <a:extLst>
              <a:ext uri="{FF2B5EF4-FFF2-40B4-BE49-F238E27FC236}">
                <a16:creationId xmlns:a16="http://schemas.microsoft.com/office/drawing/2014/main" id="{FDD4A2BA-6134-EE49-841D-C7A6C15AD5D2}"/>
              </a:ext>
            </a:extLst>
          </p:cNvPr>
          <p:cNvSpPr>
            <a:spLocks noGrp="1"/>
          </p:cNvSpPr>
          <p:nvPr>
            <p:ph idx="1"/>
          </p:nvPr>
        </p:nvSpPr>
        <p:spPr/>
        <p:txBody>
          <a:bodyPr/>
          <a:lstStyle/>
          <a:p>
            <a:r>
              <a:rPr lang="nl-NL" dirty="0"/>
              <a:t>bij een persoonlijkheidsstoornis is iemands persoonlijkheid zó verstoord is dat diegene en zijn omgeving er hinder van heeft en het aanpassen aan situaties niet of minder goed lukt. </a:t>
            </a:r>
          </a:p>
          <a:p>
            <a:r>
              <a:rPr lang="nl-NL" dirty="0"/>
              <a:t>de persoonlijkheidstrekken vormen samen een star en niet-flexibel patroon, en het is moeilijk om van dat patroon af te wijken. </a:t>
            </a:r>
          </a:p>
          <a:p>
            <a:r>
              <a:rPr lang="nl-NL" dirty="0"/>
              <a:t>de persoonlijke eigenschappen zijn zo extreem dat de betreffende en zijn omgeving er voortdurend veel last van heeft. </a:t>
            </a:r>
          </a:p>
          <a:p>
            <a:r>
              <a:rPr lang="nl-NL" dirty="0"/>
              <a:t>daardoor ontstaan grote problemen in het dagelijks leven, in relatie met partner, familie en vrienden en op het werk.  </a:t>
            </a:r>
          </a:p>
        </p:txBody>
      </p:sp>
      <p:pic>
        <p:nvPicPr>
          <p:cNvPr id="4" name="Afbeelding 3">
            <a:extLst>
              <a:ext uri="{FF2B5EF4-FFF2-40B4-BE49-F238E27FC236}">
                <a16:creationId xmlns:a16="http://schemas.microsoft.com/office/drawing/2014/main" id="{87571108-A1CE-E545-881D-B8329FDD761B}"/>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233342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5BE4A6-09A8-AB42-9B29-97EE8EFB7B24}"/>
              </a:ext>
            </a:extLst>
          </p:cNvPr>
          <p:cNvSpPr>
            <a:spLocks noGrp="1"/>
          </p:cNvSpPr>
          <p:nvPr>
            <p:ph type="title"/>
          </p:nvPr>
        </p:nvSpPr>
        <p:spPr/>
        <p:txBody>
          <a:bodyPr/>
          <a:lstStyle/>
          <a:p>
            <a:pPr algn="ctr"/>
            <a:r>
              <a:rPr lang="nl-NL" dirty="0"/>
              <a:t>welkom </a:t>
            </a:r>
          </a:p>
        </p:txBody>
      </p:sp>
      <p:sp>
        <p:nvSpPr>
          <p:cNvPr id="6" name="Tijdelijke aanduiding voor inhoud 5">
            <a:extLst>
              <a:ext uri="{FF2B5EF4-FFF2-40B4-BE49-F238E27FC236}">
                <a16:creationId xmlns:a16="http://schemas.microsoft.com/office/drawing/2014/main" id="{BEFF3C26-9B4D-4841-9501-CA6D323DDDFA}"/>
              </a:ext>
            </a:extLst>
          </p:cNvPr>
          <p:cNvSpPr>
            <a:spLocks noGrp="1"/>
          </p:cNvSpPr>
          <p:nvPr>
            <p:ph idx="1"/>
          </p:nvPr>
        </p:nvSpPr>
        <p:spPr/>
        <p:txBody>
          <a:bodyPr/>
          <a:lstStyle/>
          <a:p>
            <a:pPr marL="0" indent="0">
              <a:buNone/>
            </a:pPr>
            <a:r>
              <a:rPr lang="nl-NL" sz="4400" dirty="0">
                <a:solidFill>
                  <a:srgbClr val="00B0F0"/>
                </a:solidFill>
              </a:rPr>
              <a:t> </a:t>
            </a:r>
            <a:r>
              <a:rPr lang="nl-NL" dirty="0"/>
              <a:t>5 minuten even bijpraten met elkaar voor we gaan beginnen.</a:t>
            </a:r>
          </a:p>
        </p:txBody>
      </p:sp>
      <p:pic>
        <p:nvPicPr>
          <p:cNvPr id="7" name="Afbeelding 6">
            <a:extLst>
              <a:ext uri="{FF2B5EF4-FFF2-40B4-BE49-F238E27FC236}">
                <a16:creationId xmlns:a16="http://schemas.microsoft.com/office/drawing/2014/main" id="{0ADBF49A-C53A-7147-A8D7-232FD9E7C2EF}"/>
              </a:ext>
            </a:extLst>
          </p:cNvPr>
          <p:cNvPicPr>
            <a:picLocks noChangeAspect="1"/>
          </p:cNvPicPr>
          <p:nvPr/>
        </p:nvPicPr>
        <p:blipFill>
          <a:blip r:embed="rId2"/>
          <a:stretch>
            <a:fillRect/>
          </a:stretch>
        </p:blipFill>
        <p:spPr>
          <a:xfrm>
            <a:off x="403368" y="4566402"/>
            <a:ext cx="2373313" cy="869156"/>
          </a:xfrm>
          <a:prstGeom prst="rect">
            <a:avLst/>
          </a:prstGeom>
        </p:spPr>
      </p:pic>
    </p:spTree>
    <p:extLst>
      <p:ext uri="{BB962C8B-B14F-4D97-AF65-F5344CB8AC3E}">
        <p14:creationId xmlns:p14="http://schemas.microsoft.com/office/powerpoint/2010/main" val="750664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5AA1A1-6B94-B742-97C6-1A16C79A6274}"/>
              </a:ext>
            </a:extLst>
          </p:cNvPr>
          <p:cNvSpPr>
            <a:spLocks noGrp="1"/>
          </p:cNvSpPr>
          <p:nvPr>
            <p:ph type="title"/>
          </p:nvPr>
        </p:nvSpPr>
        <p:spPr/>
        <p:txBody>
          <a:bodyPr/>
          <a:lstStyle/>
          <a:p>
            <a:pPr algn="ctr"/>
            <a:r>
              <a:rPr lang="nl-NL" dirty="0"/>
              <a:t>hoe uit zich </a:t>
            </a:r>
            <a:br>
              <a:rPr lang="nl-NL" dirty="0"/>
            </a:br>
            <a:r>
              <a:rPr lang="nl-NL" dirty="0"/>
              <a:t>dit ?</a:t>
            </a:r>
          </a:p>
        </p:txBody>
      </p:sp>
      <p:sp>
        <p:nvSpPr>
          <p:cNvPr id="3" name="Tijdelijke aanduiding voor inhoud 2">
            <a:extLst>
              <a:ext uri="{FF2B5EF4-FFF2-40B4-BE49-F238E27FC236}">
                <a16:creationId xmlns:a16="http://schemas.microsoft.com/office/drawing/2014/main" id="{DA4FA373-FBCC-DC44-966A-250B966E6FA0}"/>
              </a:ext>
            </a:extLst>
          </p:cNvPr>
          <p:cNvSpPr>
            <a:spLocks noGrp="1"/>
          </p:cNvSpPr>
          <p:nvPr>
            <p:ph idx="1"/>
          </p:nvPr>
        </p:nvSpPr>
        <p:spPr/>
        <p:txBody>
          <a:bodyPr>
            <a:normAutofit/>
          </a:bodyPr>
          <a:lstStyle/>
          <a:p>
            <a:pPr lvl="0"/>
            <a:r>
              <a:rPr lang="nl-NL" dirty="0"/>
              <a:t>telkens terugkerende conflicten met mensen in de omgeving</a:t>
            </a:r>
          </a:p>
          <a:p>
            <a:pPr lvl="0"/>
            <a:r>
              <a:rPr lang="nl-NL" dirty="0"/>
              <a:t>instabiel levenspatroon en niet goed richting aan het leven weten te geven</a:t>
            </a:r>
          </a:p>
          <a:p>
            <a:pPr lvl="0"/>
            <a:r>
              <a:rPr lang="nl-NL" dirty="0"/>
              <a:t>extreme gevoelsuitingen en sterke stemmingswisselingen</a:t>
            </a:r>
          </a:p>
          <a:p>
            <a:pPr lvl="0"/>
            <a:r>
              <a:rPr lang="nl-NL" dirty="0"/>
              <a:t>vinden dat regels alleen gelden voor anderen, slecht kritiek verdragen en steeds in het middelpunt van de belangstelling willen staan</a:t>
            </a:r>
          </a:p>
          <a:p>
            <a:pPr lvl="0"/>
            <a:r>
              <a:rPr lang="nl-NL" dirty="0"/>
              <a:t>niet alleen kunnen zijn of voortdurend bang zijn om in de steek gelaten te worden</a:t>
            </a:r>
          </a:p>
          <a:p>
            <a:pPr lvl="0"/>
            <a:r>
              <a:rPr lang="nl-NL" dirty="0"/>
              <a:t>steeds bang zijn het niet goed te doen en daarom uitjes, iets nieuws ondernemen, een praatje aangaan, proberen te vermijden</a:t>
            </a:r>
          </a:p>
          <a:p>
            <a:endParaRPr lang="nl-NL" dirty="0"/>
          </a:p>
          <a:p>
            <a:pPr marL="0" indent="0">
              <a:buNone/>
            </a:pPr>
            <a:r>
              <a:rPr lang="nl-NL" dirty="0">
                <a:solidFill>
                  <a:srgbClr val="00B0F0"/>
                </a:solidFill>
              </a:rPr>
              <a:t>In reader staan meer kenmerken</a:t>
            </a:r>
          </a:p>
        </p:txBody>
      </p:sp>
      <p:pic>
        <p:nvPicPr>
          <p:cNvPr id="4" name="Afbeelding 3">
            <a:extLst>
              <a:ext uri="{FF2B5EF4-FFF2-40B4-BE49-F238E27FC236}">
                <a16:creationId xmlns:a16="http://schemas.microsoft.com/office/drawing/2014/main" id="{7FD1F336-F531-794A-B0ED-8846D824B344}"/>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1458403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F2E89-8164-5443-B4BC-8B21433787AA}"/>
              </a:ext>
            </a:extLst>
          </p:cNvPr>
          <p:cNvSpPr>
            <a:spLocks noGrp="1"/>
          </p:cNvSpPr>
          <p:nvPr>
            <p:ph type="title"/>
          </p:nvPr>
        </p:nvSpPr>
        <p:spPr/>
        <p:txBody>
          <a:bodyPr/>
          <a:lstStyle/>
          <a:p>
            <a:pPr algn="ctr"/>
            <a:r>
              <a:rPr lang="nl-NL" dirty="0"/>
              <a:t>tips </a:t>
            </a:r>
          </a:p>
        </p:txBody>
      </p:sp>
      <p:sp>
        <p:nvSpPr>
          <p:cNvPr id="3" name="Tijdelijke aanduiding voor inhoud 2">
            <a:extLst>
              <a:ext uri="{FF2B5EF4-FFF2-40B4-BE49-F238E27FC236}">
                <a16:creationId xmlns:a16="http://schemas.microsoft.com/office/drawing/2014/main" id="{3F5144B5-682E-5E47-A380-527D60992EAB}"/>
              </a:ext>
            </a:extLst>
          </p:cNvPr>
          <p:cNvSpPr>
            <a:spLocks noGrp="1"/>
          </p:cNvSpPr>
          <p:nvPr>
            <p:ph idx="1"/>
          </p:nvPr>
        </p:nvSpPr>
        <p:spPr/>
        <p:txBody>
          <a:bodyPr/>
          <a:lstStyle/>
          <a:p>
            <a:pPr fontAlgn="base"/>
            <a:r>
              <a:rPr lang="nl-NL" dirty="0"/>
              <a:t> met een gebruiksaanwijzing zou het allemaal een stuk simpeler zijn, maar zo eenvoudig ligt het niet. Want een persoonlijkheidsstoornis kan complex zijn. </a:t>
            </a:r>
          </a:p>
          <a:p>
            <a:pPr fontAlgn="base"/>
            <a:r>
              <a:rPr lang="nl-NL" dirty="0"/>
              <a:t>er zijn allerlei onderliggende redenen voor wat eruit ziet als ‘raar’ gedrag. De symptomen zijn alleen maar de buitenkant. Achter dat uiterlijk vertoon gaat er vaak heel wat schuil, zoals onzekerheid, faalangst, of een minderwaardigheidscomplex. </a:t>
            </a:r>
          </a:p>
          <a:p>
            <a:pPr fontAlgn="base"/>
            <a:r>
              <a:rPr lang="nl-NL" dirty="0">
                <a:solidFill>
                  <a:srgbClr val="C00000"/>
                </a:solidFill>
              </a:rPr>
              <a:t>let op jezelf</a:t>
            </a:r>
          </a:p>
          <a:p>
            <a:pPr fontAlgn="base"/>
            <a:endParaRPr lang="nl-NL" dirty="0"/>
          </a:p>
          <a:p>
            <a:pPr fontAlgn="base"/>
            <a:endParaRPr lang="nl-NL" dirty="0"/>
          </a:p>
          <a:p>
            <a:pPr marL="0" indent="0" fontAlgn="base">
              <a:buNone/>
            </a:pPr>
            <a:r>
              <a:rPr lang="nl-NL" dirty="0">
                <a:solidFill>
                  <a:srgbClr val="00B0F0"/>
                </a:solidFill>
              </a:rPr>
              <a:t>In de reader staan meer tips en verwijzingen naar </a:t>
            </a:r>
            <a:r>
              <a:rPr lang="nl-NL" dirty="0" err="1">
                <a:solidFill>
                  <a:srgbClr val="00B0F0"/>
                </a:solidFill>
              </a:rPr>
              <a:t>You</a:t>
            </a:r>
            <a:r>
              <a:rPr lang="nl-NL" dirty="0">
                <a:solidFill>
                  <a:srgbClr val="00B0F0"/>
                </a:solidFill>
              </a:rPr>
              <a:t> Tube-filmpjes</a:t>
            </a:r>
          </a:p>
          <a:p>
            <a:endParaRPr lang="nl-NL" dirty="0"/>
          </a:p>
        </p:txBody>
      </p:sp>
      <p:pic>
        <p:nvPicPr>
          <p:cNvPr id="4" name="Afbeelding 3">
            <a:extLst>
              <a:ext uri="{FF2B5EF4-FFF2-40B4-BE49-F238E27FC236}">
                <a16:creationId xmlns:a16="http://schemas.microsoft.com/office/drawing/2014/main" id="{97B6D1EE-5833-214F-94EE-D90032B0A52D}"/>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2762442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1EBA8-4FDE-4146-86C0-A5199E00937E}"/>
              </a:ext>
            </a:extLst>
          </p:cNvPr>
          <p:cNvSpPr>
            <a:spLocks noGrp="1"/>
          </p:cNvSpPr>
          <p:nvPr>
            <p:ph type="title"/>
          </p:nvPr>
        </p:nvSpPr>
        <p:spPr/>
        <p:txBody>
          <a:bodyPr/>
          <a:lstStyle/>
          <a:p>
            <a:pPr algn="ctr"/>
            <a:r>
              <a:rPr lang="nl-NL" dirty="0"/>
              <a:t>vragen ?</a:t>
            </a:r>
          </a:p>
        </p:txBody>
      </p:sp>
      <p:sp>
        <p:nvSpPr>
          <p:cNvPr id="3" name="Tijdelijke aanduiding voor inhoud 2">
            <a:extLst>
              <a:ext uri="{FF2B5EF4-FFF2-40B4-BE49-F238E27FC236}">
                <a16:creationId xmlns:a16="http://schemas.microsoft.com/office/drawing/2014/main" id="{F3FCDA9E-58EE-B54E-8021-157E8DC3FA9B}"/>
              </a:ext>
            </a:extLst>
          </p:cNvPr>
          <p:cNvSpPr>
            <a:spLocks noGrp="1"/>
          </p:cNvSpPr>
          <p:nvPr>
            <p:ph idx="1"/>
          </p:nvPr>
        </p:nvSpPr>
        <p:spPr/>
        <p:txBody>
          <a:bodyPr>
            <a:normAutofit/>
          </a:bodyPr>
          <a:lstStyle/>
          <a:p>
            <a:r>
              <a:rPr lang="nl-NL" sz="3200" dirty="0"/>
              <a:t>korte vragen over voorafgaande ?</a:t>
            </a:r>
          </a:p>
        </p:txBody>
      </p:sp>
      <p:pic>
        <p:nvPicPr>
          <p:cNvPr id="4" name="Afbeelding 3">
            <a:extLst>
              <a:ext uri="{FF2B5EF4-FFF2-40B4-BE49-F238E27FC236}">
                <a16:creationId xmlns:a16="http://schemas.microsoft.com/office/drawing/2014/main" id="{A5E574B1-C519-CD4A-A4DB-1EE4C49E008F}"/>
              </a:ext>
            </a:extLst>
          </p:cNvPr>
          <p:cNvPicPr>
            <a:picLocks noChangeAspect="1"/>
          </p:cNvPicPr>
          <p:nvPr/>
        </p:nvPicPr>
        <p:blipFill>
          <a:blip r:embed="rId2"/>
          <a:stretch>
            <a:fillRect/>
          </a:stretch>
        </p:blipFill>
        <p:spPr>
          <a:xfrm>
            <a:off x="445410" y="4576912"/>
            <a:ext cx="2373313" cy="869156"/>
          </a:xfrm>
          <a:prstGeom prst="rect">
            <a:avLst/>
          </a:prstGeom>
        </p:spPr>
      </p:pic>
      <p:pic>
        <p:nvPicPr>
          <p:cNvPr id="5" name="Afbeelding 4">
            <a:extLst>
              <a:ext uri="{FF2B5EF4-FFF2-40B4-BE49-F238E27FC236}">
                <a16:creationId xmlns:a16="http://schemas.microsoft.com/office/drawing/2014/main" id="{48C3C9B8-D352-FC4D-A23E-83FCBB55F073}"/>
              </a:ext>
            </a:extLst>
          </p:cNvPr>
          <p:cNvPicPr>
            <a:picLocks noChangeAspect="1"/>
          </p:cNvPicPr>
          <p:nvPr/>
        </p:nvPicPr>
        <p:blipFill>
          <a:blip r:embed="rId3"/>
          <a:stretch>
            <a:fillRect/>
          </a:stretch>
        </p:blipFill>
        <p:spPr>
          <a:xfrm>
            <a:off x="9011307" y="4576912"/>
            <a:ext cx="2690812" cy="1345406"/>
          </a:xfrm>
          <a:prstGeom prst="rect">
            <a:avLst/>
          </a:prstGeom>
        </p:spPr>
      </p:pic>
    </p:spTree>
    <p:extLst>
      <p:ext uri="{BB962C8B-B14F-4D97-AF65-F5344CB8AC3E}">
        <p14:creationId xmlns:p14="http://schemas.microsoft.com/office/powerpoint/2010/main" val="1143477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D361D2-8BDC-404A-8263-DF1A80A2DED5}"/>
              </a:ext>
            </a:extLst>
          </p:cNvPr>
          <p:cNvSpPr>
            <a:spLocks noGrp="1"/>
          </p:cNvSpPr>
          <p:nvPr>
            <p:ph type="title"/>
          </p:nvPr>
        </p:nvSpPr>
        <p:spPr/>
        <p:txBody>
          <a:bodyPr/>
          <a:lstStyle/>
          <a:p>
            <a:pPr algn="ctr"/>
            <a:r>
              <a:rPr lang="nl-NL" dirty="0"/>
              <a:t>PAUZE</a:t>
            </a:r>
          </a:p>
        </p:txBody>
      </p:sp>
      <p:pic>
        <p:nvPicPr>
          <p:cNvPr id="6" name="Tijdelijke aanduiding voor inhoud 5">
            <a:extLst>
              <a:ext uri="{FF2B5EF4-FFF2-40B4-BE49-F238E27FC236}">
                <a16:creationId xmlns:a16="http://schemas.microsoft.com/office/drawing/2014/main" id="{AB623E7F-EA5E-5440-A691-92C4890C3597}"/>
              </a:ext>
            </a:extLst>
          </p:cNvPr>
          <p:cNvPicPr>
            <a:picLocks noGrp="1" noChangeAspect="1"/>
          </p:cNvPicPr>
          <p:nvPr>
            <p:ph idx="1"/>
          </p:nvPr>
        </p:nvPicPr>
        <p:blipFill>
          <a:blip r:embed="rId2"/>
          <a:stretch>
            <a:fillRect/>
          </a:stretch>
        </p:blipFill>
        <p:spPr>
          <a:xfrm>
            <a:off x="8140699" y="4594845"/>
            <a:ext cx="3532189" cy="1983413"/>
          </a:xfrm>
        </p:spPr>
      </p:pic>
      <p:pic>
        <p:nvPicPr>
          <p:cNvPr id="4" name="Afbeelding 3">
            <a:extLst>
              <a:ext uri="{FF2B5EF4-FFF2-40B4-BE49-F238E27FC236}">
                <a16:creationId xmlns:a16="http://schemas.microsoft.com/office/drawing/2014/main" id="{FB14AAA0-8640-124B-81C1-BAFE7F02C028}"/>
              </a:ext>
            </a:extLst>
          </p:cNvPr>
          <p:cNvPicPr>
            <a:picLocks noChangeAspect="1"/>
          </p:cNvPicPr>
          <p:nvPr/>
        </p:nvPicPr>
        <p:blipFill>
          <a:blip r:embed="rId3"/>
          <a:stretch>
            <a:fillRect/>
          </a:stretch>
        </p:blipFill>
        <p:spPr>
          <a:xfrm>
            <a:off x="445410" y="4576912"/>
            <a:ext cx="2373313" cy="869156"/>
          </a:xfrm>
          <a:prstGeom prst="rect">
            <a:avLst/>
          </a:prstGeom>
        </p:spPr>
      </p:pic>
      <p:pic>
        <p:nvPicPr>
          <p:cNvPr id="10" name="Afbeelding 9">
            <a:extLst>
              <a:ext uri="{FF2B5EF4-FFF2-40B4-BE49-F238E27FC236}">
                <a16:creationId xmlns:a16="http://schemas.microsoft.com/office/drawing/2014/main" id="{FC84ADFB-A474-1844-9A32-81F36980227B}"/>
              </a:ext>
            </a:extLst>
          </p:cNvPr>
          <p:cNvPicPr>
            <a:picLocks noChangeAspect="1"/>
          </p:cNvPicPr>
          <p:nvPr/>
        </p:nvPicPr>
        <p:blipFill>
          <a:blip r:embed="rId4"/>
          <a:stretch>
            <a:fillRect/>
          </a:stretch>
        </p:blipFill>
        <p:spPr>
          <a:xfrm>
            <a:off x="7410850" y="1480595"/>
            <a:ext cx="4262038" cy="2833801"/>
          </a:xfrm>
          <a:prstGeom prst="rect">
            <a:avLst/>
          </a:prstGeom>
        </p:spPr>
      </p:pic>
      <p:pic>
        <p:nvPicPr>
          <p:cNvPr id="12" name="Afbeelding 11">
            <a:extLst>
              <a:ext uri="{FF2B5EF4-FFF2-40B4-BE49-F238E27FC236}">
                <a16:creationId xmlns:a16="http://schemas.microsoft.com/office/drawing/2014/main" id="{7BB7B05E-F089-F941-8FF0-DE2A54F81688}"/>
              </a:ext>
            </a:extLst>
          </p:cNvPr>
          <p:cNvPicPr>
            <a:picLocks noChangeAspect="1"/>
          </p:cNvPicPr>
          <p:nvPr/>
        </p:nvPicPr>
        <p:blipFill>
          <a:blip r:embed="rId5"/>
          <a:stretch>
            <a:fillRect/>
          </a:stretch>
        </p:blipFill>
        <p:spPr>
          <a:xfrm>
            <a:off x="3722688" y="4594844"/>
            <a:ext cx="4311766" cy="2117870"/>
          </a:xfrm>
          <a:prstGeom prst="rect">
            <a:avLst/>
          </a:prstGeom>
        </p:spPr>
      </p:pic>
      <p:pic>
        <p:nvPicPr>
          <p:cNvPr id="15" name="Afbeelding 14">
            <a:extLst>
              <a:ext uri="{FF2B5EF4-FFF2-40B4-BE49-F238E27FC236}">
                <a16:creationId xmlns:a16="http://schemas.microsoft.com/office/drawing/2014/main" id="{2D37C7D1-9582-4B44-B6FE-EAFB108C51E5}"/>
              </a:ext>
            </a:extLst>
          </p:cNvPr>
          <p:cNvPicPr>
            <a:picLocks noChangeAspect="1"/>
          </p:cNvPicPr>
          <p:nvPr/>
        </p:nvPicPr>
        <p:blipFill>
          <a:blip r:embed="rId6"/>
          <a:stretch>
            <a:fillRect/>
          </a:stretch>
        </p:blipFill>
        <p:spPr>
          <a:xfrm>
            <a:off x="3722688" y="207960"/>
            <a:ext cx="3335338" cy="4106436"/>
          </a:xfrm>
          <a:prstGeom prst="rect">
            <a:avLst/>
          </a:prstGeom>
        </p:spPr>
      </p:pic>
    </p:spTree>
    <p:extLst>
      <p:ext uri="{BB962C8B-B14F-4D97-AF65-F5344CB8AC3E}">
        <p14:creationId xmlns:p14="http://schemas.microsoft.com/office/powerpoint/2010/main" val="24884328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222B0A-697C-5949-9A28-138517EE582B}"/>
              </a:ext>
            </a:extLst>
          </p:cNvPr>
          <p:cNvSpPr>
            <a:spLocks noGrp="1"/>
          </p:cNvSpPr>
          <p:nvPr>
            <p:ph type="title"/>
          </p:nvPr>
        </p:nvSpPr>
        <p:spPr/>
        <p:txBody>
          <a:bodyPr/>
          <a:lstStyle/>
          <a:p>
            <a:pPr algn="ctr"/>
            <a:r>
              <a:rPr lang="nl-NL" dirty="0"/>
              <a:t>wat maken jullie mee bij mensen thuis ?</a:t>
            </a:r>
            <a:br>
              <a:rPr lang="nl-NL" dirty="0"/>
            </a:br>
            <a:br>
              <a:rPr lang="nl-NL" dirty="0"/>
            </a:br>
            <a:r>
              <a:rPr lang="nl-NL" dirty="0"/>
              <a:t>wij hebben hier ruim de tijd voor !</a:t>
            </a:r>
          </a:p>
        </p:txBody>
      </p:sp>
      <p:pic>
        <p:nvPicPr>
          <p:cNvPr id="5" name="Tijdelijke aanduiding voor inhoud 4">
            <a:extLst>
              <a:ext uri="{FF2B5EF4-FFF2-40B4-BE49-F238E27FC236}">
                <a16:creationId xmlns:a16="http://schemas.microsoft.com/office/drawing/2014/main" id="{EF38AA9F-C446-D24B-9B60-1180DB34A02C}"/>
              </a:ext>
            </a:extLst>
          </p:cNvPr>
          <p:cNvPicPr>
            <a:picLocks noGrp="1" noChangeAspect="1"/>
          </p:cNvPicPr>
          <p:nvPr>
            <p:ph idx="1"/>
          </p:nvPr>
        </p:nvPicPr>
        <p:blipFill>
          <a:blip r:embed="rId2"/>
          <a:stretch>
            <a:fillRect/>
          </a:stretch>
        </p:blipFill>
        <p:spPr>
          <a:xfrm>
            <a:off x="3868738" y="989445"/>
            <a:ext cx="7315200" cy="4869585"/>
          </a:xfrm>
          <a:prstGeom prst="rect">
            <a:avLst/>
          </a:prstGeom>
        </p:spPr>
      </p:pic>
    </p:spTree>
    <p:extLst>
      <p:ext uri="{BB962C8B-B14F-4D97-AF65-F5344CB8AC3E}">
        <p14:creationId xmlns:p14="http://schemas.microsoft.com/office/powerpoint/2010/main" val="29351791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B4F5D8-5F34-D748-A7EC-A031E00105C9}"/>
              </a:ext>
            </a:extLst>
          </p:cNvPr>
          <p:cNvSpPr>
            <a:spLocks noGrp="1"/>
          </p:cNvSpPr>
          <p:nvPr>
            <p:ph type="title"/>
          </p:nvPr>
        </p:nvSpPr>
        <p:spPr/>
        <p:txBody>
          <a:bodyPr/>
          <a:lstStyle/>
          <a:p>
            <a:r>
              <a:rPr lang="nl-NL" dirty="0"/>
              <a:t>korte evaluatie</a:t>
            </a:r>
          </a:p>
        </p:txBody>
      </p:sp>
      <p:sp>
        <p:nvSpPr>
          <p:cNvPr id="3" name="Tijdelijke aanduiding voor inhoud 2">
            <a:extLst>
              <a:ext uri="{FF2B5EF4-FFF2-40B4-BE49-F238E27FC236}">
                <a16:creationId xmlns:a16="http://schemas.microsoft.com/office/drawing/2014/main" id="{75FBCD21-583F-2241-8558-DA97971CCB34}"/>
              </a:ext>
            </a:extLst>
          </p:cNvPr>
          <p:cNvSpPr>
            <a:spLocks noGrp="1"/>
          </p:cNvSpPr>
          <p:nvPr>
            <p:ph idx="1"/>
          </p:nvPr>
        </p:nvSpPr>
        <p:spPr/>
        <p:txBody>
          <a:bodyPr/>
          <a:lstStyle/>
          <a:p>
            <a:r>
              <a:rPr lang="nl-NL" dirty="0"/>
              <a:t>wat vond je van deze middag ?</a:t>
            </a:r>
          </a:p>
          <a:p>
            <a:r>
              <a:rPr lang="nl-NL" dirty="0"/>
              <a:t>hoe was de opzet ?</a:t>
            </a:r>
          </a:p>
          <a:p>
            <a:r>
              <a:rPr lang="nl-NL" dirty="0"/>
              <a:t>wat vind je van de presentatie/zinvol/presentator ?</a:t>
            </a:r>
          </a:p>
          <a:p>
            <a:r>
              <a:rPr lang="nl-NL" dirty="0"/>
              <a:t>heb je er wat van geleerd ?</a:t>
            </a:r>
          </a:p>
          <a:p>
            <a:endParaRPr lang="nl-NL" dirty="0"/>
          </a:p>
          <a:p>
            <a:endParaRPr lang="nl-NL" dirty="0"/>
          </a:p>
          <a:p>
            <a:endParaRPr lang="nl-NL" dirty="0"/>
          </a:p>
          <a:p>
            <a:endParaRPr lang="nl-NL" dirty="0"/>
          </a:p>
          <a:p>
            <a:r>
              <a:rPr lang="nl-NL" dirty="0">
                <a:solidFill>
                  <a:srgbClr val="C00000"/>
                </a:solidFill>
              </a:rPr>
              <a:t>heb je nog vragen, mail ze mij gerust: </a:t>
            </a:r>
            <a:r>
              <a:rPr lang="nl-NL" dirty="0">
                <a:solidFill>
                  <a:srgbClr val="00B0F0"/>
                </a:solidFill>
                <a:hlinkClick r:id="rId2"/>
              </a:rPr>
              <a:t>g.dierx@zuyderland.nl</a:t>
            </a:r>
            <a:endParaRPr lang="nl-NL" dirty="0">
              <a:solidFill>
                <a:srgbClr val="00B0F0"/>
              </a:solidFill>
            </a:endParaRPr>
          </a:p>
          <a:p>
            <a:endParaRPr lang="nl-NL" dirty="0"/>
          </a:p>
        </p:txBody>
      </p:sp>
      <p:pic>
        <p:nvPicPr>
          <p:cNvPr id="4" name="Afbeelding 3">
            <a:extLst>
              <a:ext uri="{FF2B5EF4-FFF2-40B4-BE49-F238E27FC236}">
                <a16:creationId xmlns:a16="http://schemas.microsoft.com/office/drawing/2014/main" id="{FA1B0513-A12E-E54B-A830-419B06363A98}"/>
              </a:ext>
            </a:extLst>
          </p:cNvPr>
          <p:cNvPicPr>
            <a:picLocks noChangeAspect="1"/>
          </p:cNvPicPr>
          <p:nvPr/>
        </p:nvPicPr>
        <p:blipFill>
          <a:blip r:embed="rId3"/>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1581966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0639EA-7F10-1240-B8B0-07478B751F43}"/>
              </a:ext>
            </a:extLst>
          </p:cNvPr>
          <p:cNvSpPr>
            <a:spLocks noGrp="1"/>
          </p:cNvSpPr>
          <p:nvPr>
            <p:ph type="title"/>
          </p:nvPr>
        </p:nvSpPr>
        <p:spPr/>
        <p:txBody>
          <a:bodyPr/>
          <a:lstStyle/>
          <a:p>
            <a:pPr algn="ctr"/>
            <a:r>
              <a:rPr lang="nl-NL" dirty="0"/>
              <a:t>bedankt voor jullie aandacht en een fijne dag verder !</a:t>
            </a:r>
            <a:br>
              <a:rPr lang="nl-NL" dirty="0"/>
            </a:br>
            <a:br>
              <a:rPr lang="nl-NL" dirty="0"/>
            </a:br>
            <a:endParaRPr lang="nl-NL" dirty="0"/>
          </a:p>
        </p:txBody>
      </p:sp>
      <p:pic>
        <p:nvPicPr>
          <p:cNvPr id="5" name="Tijdelijke aanduiding voor inhoud 4">
            <a:extLst>
              <a:ext uri="{FF2B5EF4-FFF2-40B4-BE49-F238E27FC236}">
                <a16:creationId xmlns:a16="http://schemas.microsoft.com/office/drawing/2014/main" id="{BCEF1555-6825-4E40-8CD8-C0DB497E8B40}"/>
              </a:ext>
            </a:extLst>
          </p:cNvPr>
          <p:cNvPicPr>
            <a:picLocks noGrp="1" noChangeAspect="1"/>
          </p:cNvPicPr>
          <p:nvPr>
            <p:ph idx="1"/>
          </p:nvPr>
        </p:nvPicPr>
        <p:blipFill>
          <a:blip r:embed="rId2"/>
          <a:stretch>
            <a:fillRect/>
          </a:stretch>
        </p:blipFill>
        <p:spPr>
          <a:xfrm>
            <a:off x="3658530" y="777766"/>
            <a:ext cx="7951939" cy="5297214"/>
          </a:xfrm>
          <a:prstGeom prst="rect">
            <a:avLst/>
          </a:prstGeom>
        </p:spPr>
      </p:pic>
      <p:pic>
        <p:nvPicPr>
          <p:cNvPr id="4" name="Afbeelding 3">
            <a:extLst>
              <a:ext uri="{FF2B5EF4-FFF2-40B4-BE49-F238E27FC236}">
                <a16:creationId xmlns:a16="http://schemas.microsoft.com/office/drawing/2014/main" id="{BA9113D7-04F8-0F49-8D84-40F728817F88}"/>
              </a:ext>
            </a:extLst>
          </p:cNvPr>
          <p:cNvPicPr>
            <a:picLocks noChangeAspect="1"/>
          </p:cNvPicPr>
          <p:nvPr/>
        </p:nvPicPr>
        <p:blipFill>
          <a:blip r:embed="rId3"/>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2690755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0D4752-3A8E-9C43-B90A-C0D5994E30BD}"/>
              </a:ext>
            </a:extLst>
          </p:cNvPr>
          <p:cNvSpPr>
            <a:spLocks noGrp="1"/>
          </p:cNvSpPr>
          <p:nvPr>
            <p:ph type="title"/>
          </p:nvPr>
        </p:nvSpPr>
        <p:spPr/>
        <p:txBody>
          <a:bodyPr/>
          <a:lstStyle/>
          <a:p>
            <a:pPr algn="ctr"/>
            <a:r>
              <a:rPr lang="nl-NL" dirty="0"/>
              <a:t>even voorstellen</a:t>
            </a:r>
          </a:p>
        </p:txBody>
      </p:sp>
      <p:sp>
        <p:nvSpPr>
          <p:cNvPr id="3" name="Tijdelijke aanduiding voor inhoud 2">
            <a:extLst>
              <a:ext uri="{FF2B5EF4-FFF2-40B4-BE49-F238E27FC236}">
                <a16:creationId xmlns:a16="http://schemas.microsoft.com/office/drawing/2014/main" id="{0A3EE515-F7C1-604E-AE2C-EEA2BC16C985}"/>
              </a:ext>
            </a:extLst>
          </p:cNvPr>
          <p:cNvSpPr>
            <a:spLocks noGrp="1"/>
          </p:cNvSpPr>
          <p:nvPr>
            <p:ph idx="1"/>
          </p:nvPr>
        </p:nvSpPr>
        <p:spPr>
          <a:xfrm>
            <a:off x="4686300" y="797245"/>
            <a:ext cx="7315200" cy="5120640"/>
          </a:xfrm>
        </p:spPr>
        <p:txBody>
          <a:bodyPr/>
          <a:lstStyle/>
          <a:p>
            <a:pPr marL="0" indent="0">
              <a:buNone/>
            </a:pPr>
            <a:endParaRPr lang="nl-NL" dirty="0">
              <a:solidFill>
                <a:srgbClr val="00B0F0"/>
              </a:solidFill>
            </a:endParaRPr>
          </a:p>
          <a:p>
            <a:endParaRPr lang="nl-NL" dirty="0"/>
          </a:p>
          <a:p>
            <a:endParaRPr lang="nl-NL" dirty="0"/>
          </a:p>
        </p:txBody>
      </p:sp>
      <p:pic>
        <p:nvPicPr>
          <p:cNvPr id="4" name="Afbeelding 3">
            <a:extLst>
              <a:ext uri="{FF2B5EF4-FFF2-40B4-BE49-F238E27FC236}">
                <a16:creationId xmlns:a16="http://schemas.microsoft.com/office/drawing/2014/main" id="{2DB40867-FC4F-4E49-A474-0AF28ACE5ADF}"/>
              </a:ext>
            </a:extLst>
          </p:cNvPr>
          <p:cNvPicPr>
            <a:picLocks noChangeAspect="1"/>
          </p:cNvPicPr>
          <p:nvPr/>
        </p:nvPicPr>
        <p:blipFill>
          <a:blip r:embed="rId2"/>
          <a:stretch>
            <a:fillRect/>
          </a:stretch>
        </p:blipFill>
        <p:spPr>
          <a:xfrm>
            <a:off x="492388" y="4731544"/>
            <a:ext cx="2373313" cy="869156"/>
          </a:xfrm>
          <a:prstGeom prst="rect">
            <a:avLst/>
          </a:prstGeom>
        </p:spPr>
      </p:pic>
      <p:pic>
        <p:nvPicPr>
          <p:cNvPr id="6" name="Afbeelding 5">
            <a:extLst>
              <a:ext uri="{FF2B5EF4-FFF2-40B4-BE49-F238E27FC236}">
                <a16:creationId xmlns:a16="http://schemas.microsoft.com/office/drawing/2014/main" id="{CA0452EE-CD9C-3F4B-B5AE-373A40E265B8}"/>
              </a:ext>
            </a:extLst>
          </p:cNvPr>
          <p:cNvPicPr>
            <a:picLocks noChangeAspect="1"/>
          </p:cNvPicPr>
          <p:nvPr/>
        </p:nvPicPr>
        <p:blipFill>
          <a:blip r:embed="rId3"/>
          <a:stretch>
            <a:fillRect/>
          </a:stretch>
        </p:blipFill>
        <p:spPr>
          <a:xfrm>
            <a:off x="4167188" y="0"/>
            <a:ext cx="1004888" cy="1786468"/>
          </a:xfrm>
          <a:prstGeom prst="rect">
            <a:avLst/>
          </a:prstGeom>
        </p:spPr>
      </p:pic>
      <p:pic>
        <p:nvPicPr>
          <p:cNvPr id="8" name="Afbeelding 7">
            <a:extLst>
              <a:ext uri="{FF2B5EF4-FFF2-40B4-BE49-F238E27FC236}">
                <a16:creationId xmlns:a16="http://schemas.microsoft.com/office/drawing/2014/main" id="{FBD937CD-FCC6-F643-BB86-9201AC7402E1}"/>
              </a:ext>
            </a:extLst>
          </p:cNvPr>
          <p:cNvPicPr>
            <a:picLocks noChangeAspect="1"/>
          </p:cNvPicPr>
          <p:nvPr/>
        </p:nvPicPr>
        <p:blipFill>
          <a:blip r:embed="rId4"/>
          <a:stretch>
            <a:fillRect/>
          </a:stretch>
        </p:blipFill>
        <p:spPr>
          <a:xfrm>
            <a:off x="5314950" y="0"/>
            <a:ext cx="1285875" cy="2286000"/>
          </a:xfrm>
          <a:prstGeom prst="rect">
            <a:avLst/>
          </a:prstGeom>
        </p:spPr>
      </p:pic>
      <p:pic>
        <p:nvPicPr>
          <p:cNvPr id="10" name="Afbeelding 9">
            <a:extLst>
              <a:ext uri="{FF2B5EF4-FFF2-40B4-BE49-F238E27FC236}">
                <a16:creationId xmlns:a16="http://schemas.microsoft.com/office/drawing/2014/main" id="{5A2586DD-A1CC-A54E-8857-9D1A3F7BB684}"/>
              </a:ext>
            </a:extLst>
          </p:cNvPr>
          <p:cNvPicPr>
            <a:picLocks noChangeAspect="1"/>
          </p:cNvPicPr>
          <p:nvPr/>
        </p:nvPicPr>
        <p:blipFill>
          <a:blip r:embed="rId5"/>
          <a:stretch>
            <a:fillRect/>
          </a:stretch>
        </p:blipFill>
        <p:spPr>
          <a:xfrm>
            <a:off x="6743699" y="0"/>
            <a:ext cx="1600201" cy="2844802"/>
          </a:xfrm>
          <a:prstGeom prst="rect">
            <a:avLst/>
          </a:prstGeom>
        </p:spPr>
      </p:pic>
      <p:pic>
        <p:nvPicPr>
          <p:cNvPr id="12" name="Afbeelding 11">
            <a:extLst>
              <a:ext uri="{FF2B5EF4-FFF2-40B4-BE49-F238E27FC236}">
                <a16:creationId xmlns:a16="http://schemas.microsoft.com/office/drawing/2014/main" id="{39104A7E-B841-9146-B48A-B61BC0FB973B}"/>
              </a:ext>
            </a:extLst>
          </p:cNvPr>
          <p:cNvPicPr>
            <a:picLocks noChangeAspect="1"/>
          </p:cNvPicPr>
          <p:nvPr/>
        </p:nvPicPr>
        <p:blipFill>
          <a:blip r:embed="rId6"/>
          <a:stretch>
            <a:fillRect/>
          </a:stretch>
        </p:blipFill>
        <p:spPr>
          <a:xfrm rot="5400000">
            <a:off x="8085403" y="419695"/>
            <a:ext cx="3357565" cy="2518174"/>
          </a:xfrm>
          <a:prstGeom prst="rect">
            <a:avLst/>
          </a:prstGeom>
        </p:spPr>
      </p:pic>
      <p:pic>
        <p:nvPicPr>
          <p:cNvPr id="14" name="Afbeelding 13">
            <a:extLst>
              <a:ext uri="{FF2B5EF4-FFF2-40B4-BE49-F238E27FC236}">
                <a16:creationId xmlns:a16="http://schemas.microsoft.com/office/drawing/2014/main" id="{977C9F2F-02D1-2841-A2AD-8D7AF0273B61}"/>
              </a:ext>
            </a:extLst>
          </p:cNvPr>
          <p:cNvPicPr>
            <a:picLocks noChangeAspect="1"/>
          </p:cNvPicPr>
          <p:nvPr/>
        </p:nvPicPr>
        <p:blipFill>
          <a:blip r:embed="rId7"/>
          <a:stretch>
            <a:fillRect/>
          </a:stretch>
        </p:blipFill>
        <p:spPr>
          <a:xfrm>
            <a:off x="4167188" y="3083245"/>
            <a:ext cx="2433637" cy="3814466"/>
          </a:xfrm>
          <a:prstGeom prst="rect">
            <a:avLst/>
          </a:prstGeom>
        </p:spPr>
      </p:pic>
      <p:pic>
        <p:nvPicPr>
          <p:cNvPr id="16" name="Afbeelding 15">
            <a:extLst>
              <a:ext uri="{FF2B5EF4-FFF2-40B4-BE49-F238E27FC236}">
                <a16:creationId xmlns:a16="http://schemas.microsoft.com/office/drawing/2014/main" id="{5DEDE948-C323-A347-9628-EDF28817FF94}"/>
              </a:ext>
            </a:extLst>
          </p:cNvPr>
          <p:cNvPicPr>
            <a:picLocks noChangeAspect="1"/>
          </p:cNvPicPr>
          <p:nvPr/>
        </p:nvPicPr>
        <p:blipFill>
          <a:blip r:embed="rId8"/>
          <a:stretch>
            <a:fillRect/>
          </a:stretch>
        </p:blipFill>
        <p:spPr>
          <a:xfrm>
            <a:off x="6831939" y="3883494"/>
            <a:ext cx="1673160" cy="2974506"/>
          </a:xfrm>
          <a:prstGeom prst="rect">
            <a:avLst/>
          </a:prstGeom>
        </p:spPr>
      </p:pic>
      <p:pic>
        <p:nvPicPr>
          <p:cNvPr id="18" name="Afbeelding 17">
            <a:extLst>
              <a:ext uri="{FF2B5EF4-FFF2-40B4-BE49-F238E27FC236}">
                <a16:creationId xmlns:a16="http://schemas.microsoft.com/office/drawing/2014/main" id="{2FEF7724-A479-464D-B402-6981D4781267}"/>
              </a:ext>
            </a:extLst>
          </p:cNvPr>
          <p:cNvPicPr>
            <a:picLocks noChangeAspect="1"/>
          </p:cNvPicPr>
          <p:nvPr/>
        </p:nvPicPr>
        <p:blipFill>
          <a:blip r:embed="rId9"/>
          <a:stretch>
            <a:fillRect/>
          </a:stretch>
        </p:blipFill>
        <p:spPr>
          <a:xfrm>
            <a:off x="8736212" y="4731497"/>
            <a:ext cx="1196159" cy="2126504"/>
          </a:xfrm>
          <a:prstGeom prst="rect">
            <a:avLst/>
          </a:prstGeom>
        </p:spPr>
      </p:pic>
      <p:pic>
        <p:nvPicPr>
          <p:cNvPr id="20" name="Afbeelding 19">
            <a:extLst>
              <a:ext uri="{FF2B5EF4-FFF2-40B4-BE49-F238E27FC236}">
                <a16:creationId xmlns:a16="http://schemas.microsoft.com/office/drawing/2014/main" id="{B440A3EB-EE15-3A43-B2D1-A1FF372140D8}"/>
              </a:ext>
            </a:extLst>
          </p:cNvPr>
          <p:cNvPicPr>
            <a:picLocks noChangeAspect="1"/>
          </p:cNvPicPr>
          <p:nvPr/>
        </p:nvPicPr>
        <p:blipFill>
          <a:blip r:embed="rId10"/>
          <a:stretch>
            <a:fillRect/>
          </a:stretch>
        </p:blipFill>
        <p:spPr>
          <a:xfrm>
            <a:off x="10107285" y="5229577"/>
            <a:ext cx="915988" cy="1628423"/>
          </a:xfrm>
          <a:prstGeom prst="rect">
            <a:avLst/>
          </a:prstGeom>
        </p:spPr>
      </p:pic>
    </p:spTree>
    <p:extLst>
      <p:ext uri="{BB962C8B-B14F-4D97-AF65-F5344CB8AC3E}">
        <p14:creationId xmlns:p14="http://schemas.microsoft.com/office/powerpoint/2010/main" val="40094501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B4DAAC-DE88-1D4D-ABB0-3F2675067B54}"/>
              </a:ext>
            </a:extLst>
          </p:cNvPr>
          <p:cNvSpPr>
            <a:spLocks noGrp="1"/>
          </p:cNvSpPr>
          <p:nvPr>
            <p:ph type="title"/>
          </p:nvPr>
        </p:nvSpPr>
        <p:spPr/>
        <p:txBody>
          <a:bodyPr/>
          <a:lstStyle/>
          <a:p>
            <a:pPr algn="ctr"/>
            <a:r>
              <a:rPr lang="nl-NL" dirty="0"/>
              <a:t>opzet en doel</a:t>
            </a:r>
          </a:p>
        </p:txBody>
      </p:sp>
      <p:sp>
        <p:nvSpPr>
          <p:cNvPr id="3" name="Tijdelijke aanduiding voor inhoud 2">
            <a:extLst>
              <a:ext uri="{FF2B5EF4-FFF2-40B4-BE49-F238E27FC236}">
                <a16:creationId xmlns:a16="http://schemas.microsoft.com/office/drawing/2014/main" id="{12964723-9800-AC40-B1D1-70DEA06938B6}"/>
              </a:ext>
            </a:extLst>
          </p:cNvPr>
          <p:cNvSpPr>
            <a:spLocks noGrp="1"/>
          </p:cNvSpPr>
          <p:nvPr>
            <p:ph idx="1"/>
          </p:nvPr>
        </p:nvSpPr>
        <p:spPr/>
        <p:txBody>
          <a:bodyPr>
            <a:normAutofit lnSpcReduction="10000"/>
          </a:bodyPr>
          <a:lstStyle/>
          <a:p>
            <a:pPr marL="0" indent="0">
              <a:buNone/>
            </a:pPr>
            <a:r>
              <a:rPr lang="nl-NL" dirty="0">
                <a:solidFill>
                  <a:srgbClr val="00B0F0"/>
                </a:solidFill>
              </a:rPr>
              <a:t>opzet van deze middag:</a:t>
            </a:r>
          </a:p>
          <a:p>
            <a:pPr lvl="1"/>
            <a:r>
              <a:rPr lang="nl-NL" dirty="0"/>
              <a:t>huishoudelijke informatie</a:t>
            </a:r>
          </a:p>
          <a:p>
            <a:pPr lvl="1"/>
            <a:r>
              <a:rPr lang="nl-NL" dirty="0"/>
              <a:t>informatie verstrekken</a:t>
            </a:r>
          </a:p>
          <a:p>
            <a:pPr lvl="1"/>
            <a:r>
              <a:rPr lang="nl-NL" dirty="0"/>
              <a:t>jullie vragen hierover</a:t>
            </a:r>
          </a:p>
          <a:p>
            <a:pPr lvl="1"/>
            <a:r>
              <a:rPr lang="nl-NL" dirty="0"/>
              <a:t>korte pauze</a:t>
            </a:r>
          </a:p>
          <a:p>
            <a:pPr lvl="1"/>
            <a:r>
              <a:rPr lang="nl-NL" dirty="0"/>
              <a:t>situaties die jullie meemaken in het werk</a:t>
            </a:r>
          </a:p>
          <a:p>
            <a:pPr lvl="1"/>
            <a:r>
              <a:rPr lang="nl-NL" dirty="0"/>
              <a:t>korte evaluatie </a:t>
            </a:r>
          </a:p>
          <a:p>
            <a:pPr marL="502920" lvl="1" indent="0">
              <a:buNone/>
            </a:pPr>
            <a:endParaRPr lang="nl-NL" dirty="0"/>
          </a:p>
          <a:p>
            <a:pPr marL="0" indent="0">
              <a:buNone/>
            </a:pPr>
            <a:r>
              <a:rPr lang="nl-NL" dirty="0">
                <a:solidFill>
                  <a:srgbClr val="00B0F0"/>
                </a:solidFill>
              </a:rPr>
              <a:t>doel :</a:t>
            </a:r>
          </a:p>
          <a:p>
            <a:pPr lvl="1"/>
            <a:r>
              <a:rPr lang="nl-NL" dirty="0"/>
              <a:t>beetje inzicht krijgen in psychiatrische problematiek die jullie tegen kunnen komen</a:t>
            </a:r>
          </a:p>
          <a:p>
            <a:pPr lvl="1"/>
            <a:r>
              <a:rPr lang="nl-NL" dirty="0"/>
              <a:t>antwoord op jullie vragen die jullie in de praktijk tegenkomen</a:t>
            </a:r>
          </a:p>
          <a:p>
            <a:pPr marL="0" indent="0">
              <a:buNone/>
            </a:pPr>
            <a:endParaRPr lang="nl-NL" dirty="0"/>
          </a:p>
          <a:p>
            <a:pPr marL="0" indent="0" algn="ctr">
              <a:buNone/>
            </a:pPr>
            <a:r>
              <a:rPr lang="nl-NL" dirty="0">
                <a:solidFill>
                  <a:srgbClr val="00B0F0"/>
                </a:solidFill>
              </a:rPr>
              <a:t>Jullie krijgen de PowerPoint en een reader met theorie en </a:t>
            </a:r>
            <a:r>
              <a:rPr lang="nl-NL">
                <a:solidFill>
                  <a:srgbClr val="00B0F0"/>
                </a:solidFill>
              </a:rPr>
              <a:t>tips per </a:t>
            </a:r>
          </a:p>
          <a:p>
            <a:pPr marL="0" indent="0" algn="ctr">
              <a:buNone/>
            </a:pPr>
            <a:r>
              <a:rPr lang="nl-NL" dirty="0">
                <a:solidFill>
                  <a:srgbClr val="00B0F0"/>
                </a:solidFill>
              </a:rPr>
              <a:t>e-mail toegezonden</a:t>
            </a:r>
          </a:p>
        </p:txBody>
      </p:sp>
      <p:pic>
        <p:nvPicPr>
          <p:cNvPr id="4" name="Afbeelding 3">
            <a:extLst>
              <a:ext uri="{FF2B5EF4-FFF2-40B4-BE49-F238E27FC236}">
                <a16:creationId xmlns:a16="http://schemas.microsoft.com/office/drawing/2014/main" id="{191625EA-643E-9445-80BC-5CA210F9564B}"/>
              </a:ext>
            </a:extLst>
          </p:cNvPr>
          <p:cNvPicPr>
            <a:picLocks noChangeAspect="1"/>
          </p:cNvPicPr>
          <p:nvPr/>
        </p:nvPicPr>
        <p:blipFill>
          <a:blip r:embed="rId2"/>
          <a:stretch>
            <a:fillRect/>
          </a:stretch>
        </p:blipFill>
        <p:spPr>
          <a:xfrm>
            <a:off x="445410" y="4618953"/>
            <a:ext cx="2373313" cy="869156"/>
          </a:xfrm>
          <a:prstGeom prst="rect">
            <a:avLst/>
          </a:prstGeom>
        </p:spPr>
      </p:pic>
    </p:spTree>
    <p:extLst>
      <p:ext uri="{BB962C8B-B14F-4D97-AF65-F5344CB8AC3E}">
        <p14:creationId xmlns:p14="http://schemas.microsoft.com/office/powerpoint/2010/main" val="29134658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79D732-533D-2445-A6C4-9ABB3CBE7CD8}"/>
              </a:ext>
            </a:extLst>
          </p:cNvPr>
          <p:cNvSpPr>
            <a:spLocks noGrp="1"/>
          </p:cNvSpPr>
          <p:nvPr>
            <p:ph type="title"/>
          </p:nvPr>
        </p:nvSpPr>
        <p:spPr/>
        <p:txBody>
          <a:bodyPr/>
          <a:lstStyle/>
          <a:p>
            <a:pPr algn="ctr"/>
            <a:r>
              <a:rPr lang="nl-NL" dirty="0"/>
              <a:t>depressie</a:t>
            </a:r>
          </a:p>
        </p:txBody>
      </p:sp>
      <p:pic>
        <p:nvPicPr>
          <p:cNvPr id="4" name="Afbeelding 3">
            <a:extLst>
              <a:ext uri="{FF2B5EF4-FFF2-40B4-BE49-F238E27FC236}">
                <a16:creationId xmlns:a16="http://schemas.microsoft.com/office/drawing/2014/main" id="{63055D98-0398-E54F-89FF-B01C3F68C607}"/>
              </a:ext>
            </a:extLst>
          </p:cNvPr>
          <p:cNvPicPr>
            <a:picLocks noChangeAspect="1"/>
          </p:cNvPicPr>
          <p:nvPr/>
        </p:nvPicPr>
        <p:blipFill>
          <a:blip r:embed="rId2"/>
          <a:stretch>
            <a:fillRect/>
          </a:stretch>
        </p:blipFill>
        <p:spPr>
          <a:xfrm>
            <a:off x="540003" y="4747213"/>
            <a:ext cx="2373313" cy="869156"/>
          </a:xfrm>
          <a:prstGeom prst="rect">
            <a:avLst/>
          </a:prstGeom>
        </p:spPr>
      </p:pic>
      <p:pic>
        <p:nvPicPr>
          <p:cNvPr id="9" name="Tijdelijke aanduiding voor inhoud 8">
            <a:extLst>
              <a:ext uri="{FF2B5EF4-FFF2-40B4-BE49-F238E27FC236}">
                <a16:creationId xmlns:a16="http://schemas.microsoft.com/office/drawing/2014/main" id="{B4401D2F-6C50-2140-8628-115457AE2529}"/>
              </a:ext>
            </a:extLst>
          </p:cNvPr>
          <p:cNvPicPr>
            <a:picLocks noGrp="1" noChangeAspect="1"/>
          </p:cNvPicPr>
          <p:nvPr>
            <p:ph idx="1"/>
          </p:nvPr>
        </p:nvPicPr>
        <p:blipFill>
          <a:blip r:embed="rId3"/>
          <a:stretch>
            <a:fillRect/>
          </a:stretch>
        </p:blipFill>
        <p:spPr>
          <a:xfrm>
            <a:off x="3766889" y="1025546"/>
            <a:ext cx="7678877" cy="4699473"/>
          </a:xfrm>
          <a:prstGeom prst="rect">
            <a:avLst/>
          </a:prstGeom>
        </p:spPr>
      </p:pic>
    </p:spTree>
    <p:extLst>
      <p:ext uri="{BB962C8B-B14F-4D97-AF65-F5344CB8AC3E}">
        <p14:creationId xmlns:p14="http://schemas.microsoft.com/office/powerpoint/2010/main" val="257011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7232E-897F-CE41-BC83-2FB501FB6AD4}"/>
              </a:ext>
            </a:extLst>
          </p:cNvPr>
          <p:cNvSpPr>
            <a:spLocks noGrp="1"/>
          </p:cNvSpPr>
          <p:nvPr>
            <p:ph type="title"/>
          </p:nvPr>
        </p:nvSpPr>
        <p:spPr/>
        <p:txBody>
          <a:bodyPr/>
          <a:lstStyle/>
          <a:p>
            <a:pPr algn="ctr"/>
            <a:r>
              <a:rPr lang="nl-NL" dirty="0"/>
              <a:t>filmpje</a:t>
            </a:r>
          </a:p>
        </p:txBody>
      </p:sp>
      <p:sp>
        <p:nvSpPr>
          <p:cNvPr id="3" name="Tijdelijke aanduiding voor inhoud 2">
            <a:extLst>
              <a:ext uri="{FF2B5EF4-FFF2-40B4-BE49-F238E27FC236}">
                <a16:creationId xmlns:a16="http://schemas.microsoft.com/office/drawing/2014/main" id="{C8682814-E610-304A-9C90-2A60095E67B1}"/>
              </a:ext>
            </a:extLst>
          </p:cNvPr>
          <p:cNvSpPr>
            <a:spLocks noGrp="1"/>
          </p:cNvSpPr>
          <p:nvPr>
            <p:ph idx="1"/>
          </p:nvPr>
        </p:nvSpPr>
        <p:spPr>
          <a:xfrm>
            <a:off x="3869268" y="864108"/>
            <a:ext cx="7315200" cy="5120640"/>
          </a:xfrm>
        </p:spPr>
        <p:txBody>
          <a:bodyPr/>
          <a:lstStyle/>
          <a:p>
            <a:pPr marL="0" indent="0" algn="ctr">
              <a:buNone/>
            </a:pPr>
            <a:endParaRPr lang="nl-NL" dirty="0"/>
          </a:p>
          <a:p>
            <a:pPr marL="0" indent="0" algn="ctr">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lgn="ctr">
              <a:buNone/>
            </a:pPr>
            <a:endParaRPr lang="nl-NL" dirty="0">
              <a:solidFill>
                <a:schemeClr val="tx1"/>
              </a:solidFill>
            </a:endParaRPr>
          </a:p>
          <a:p>
            <a:pPr marL="0" indent="0">
              <a:buNone/>
            </a:pPr>
            <a:r>
              <a:rPr lang="nl-NL" dirty="0">
                <a:solidFill>
                  <a:schemeClr val="tx1"/>
                </a:solidFill>
              </a:rPr>
              <a:t>“Depressie bij jongeren”</a:t>
            </a:r>
          </a:p>
          <a:p>
            <a:pPr marL="0" indent="0">
              <a:buNone/>
            </a:pPr>
            <a:r>
              <a:rPr lang="nl-NL" dirty="0">
                <a:hlinkClick r:id="rId2"/>
              </a:rPr>
              <a:t>https://youtu.be/QeD0el2eQcQ</a:t>
            </a:r>
            <a:endParaRPr lang="nl-NL" dirty="0"/>
          </a:p>
        </p:txBody>
      </p:sp>
      <p:pic>
        <p:nvPicPr>
          <p:cNvPr id="5" name="Afbeelding 4">
            <a:extLst>
              <a:ext uri="{FF2B5EF4-FFF2-40B4-BE49-F238E27FC236}">
                <a16:creationId xmlns:a16="http://schemas.microsoft.com/office/drawing/2014/main" id="{7C80F560-5F9A-364D-A548-7A6FFC968DC4}"/>
              </a:ext>
            </a:extLst>
          </p:cNvPr>
          <p:cNvPicPr>
            <a:picLocks noChangeAspect="1"/>
          </p:cNvPicPr>
          <p:nvPr/>
        </p:nvPicPr>
        <p:blipFill>
          <a:blip r:embed="rId3"/>
          <a:stretch>
            <a:fillRect/>
          </a:stretch>
        </p:blipFill>
        <p:spPr>
          <a:xfrm>
            <a:off x="7758534" y="864108"/>
            <a:ext cx="3425934" cy="1457844"/>
          </a:xfrm>
          <a:prstGeom prst="rect">
            <a:avLst/>
          </a:prstGeom>
        </p:spPr>
      </p:pic>
    </p:spTree>
    <p:extLst>
      <p:ext uri="{BB962C8B-B14F-4D97-AF65-F5344CB8AC3E}">
        <p14:creationId xmlns:p14="http://schemas.microsoft.com/office/powerpoint/2010/main" val="2599676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37FFDA-6DE5-BB4B-9C00-95ABE8083553}"/>
              </a:ext>
            </a:extLst>
          </p:cNvPr>
          <p:cNvSpPr>
            <a:spLocks noGrp="1"/>
          </p:cNvSpPr>
          <p:nvPr>
            <p:ph type="title"/>
          </p:nvPr>
        </p:nvSpPr>
        <p:spPr/>
        <p:txBody>
          <a:bodyPr/>
          <a:lstStyle/>
          <a:p>
            <a:pPr algn="ctr"/>
            <a:r>
              <a:rPr lang="nl-NL" dirty="0"/>
              <a:t>wat is een depressie ?</a:t>
            </a:r>
          </a:p>
        </p:txBody>
      </p:sp>
      <p:sp>
        <p:nvSpPr>
          <p:cNvPr id="3" name="Tijdelijke aanduiding voor inhoud 2">
            <a:extLst>
              <a:ext uri="{FF2B5EF4-FFF2-40B4-BE49-F238E27FC236}">
                <a16:creationId xmlns:a16="http://schemas.microsoft.com/office/drawing/2014/main" id="{E305F03F-8CB3-9744-BA30-8566251CA794}"/>
              </a:ext>
            </a:extLst>
          </p:cNvPr>
          <p:cNvSpPr>
            <a:spLocks noGrp="1"/>
          </p:cNvSpPr>
          <p:nvPr>
            <p:ph idx="1"/>
          </p:nvPr>
        </p:nvSpPr>
        <p:spPr/>
        <p:txBody>
          <a:bodyPr>
            <a:normAutofit/>
          </a:bodyPr>
          <a:lstStyle/>
          <a:p>
            <a:pPr marL="0" indent="0">
              <a:buNone/>
            </a:pPr>
            <a:r>
              <a:rPr lang="nl-NL" dirty="0">
                <a:solidFill>
                  <a:srgbClr val="00B0F0"/>
                </a:solidFill>
              </a:rPr>
              <a:t>Depressie:</a:t>
            </a:r>
          </a:p>
          <a:p>
            <a:r>
              <a:rPr lang="nl-NL" dirty="0"/>
              <a:t>de belangrijkste kenmerken zijn een aanhoudend depressieve stemming en het verlies van belangstelling </a:t>
            </a:r>
            <a:r>
              <a:rPr lang="nl-NL" dirty="0">
                <a:solidFill>
                  <a:srgbClr val="C00000"/>
                </a:solidFill>
              </a:rPr>
              <a:t>(langer dan 3 aaneengesloten weken)</a:t>
            </a:r>
          </a:p>
          <a:p>
            <a:r>
              <a:rPr lang="nl-NL" dirty="0"/>
              <a:t>daarnaast zijn er symptomen als afgenomen of toegenomen eetlust en gewicht</a:t>
            </a:r>
          </a:p>
          <a:p>
            <a:r>
              <a:rPr lang="nl-NL" dirty="0"/>
              <a:t>insomnia of </a:t>
            </a:r>
            <a:r>
              <a:rPr lang="nl-NL" dirty="0" err="1"/>
              <a:t>hypersomnia</a:t>
            </a:r>
            <a:r>
              <a:rPr lang="nl-NL" dirty="0"/>
              <a:t> (niet kunnen slapen of alleen maar slapen)</a:t>
            </a:r>
          </a:p>
          <a:p>
            <a:r>
              <a:rPr lang="nl-NL" dirty="0"/>
              <a:t>moeheid en energieloosheid, structuurloosheid</a:t>
            </a:r>
          </a:p>
          <a:p>
            <a:r>
              <a:rPr lang="nl-NL" dirty="0"/>
              <a:t>afgenomen concentratie en besluiteloosheid </a:t>
            </a:r>
          </a:p>
          <a:p>
            <a:r>
              <a:rPr lang="nl-NL" dirty="0"/>
              <a:t>gevoelens van waardeloosheid en schuld</a:t>
            </a:r>
          </a:p>
          <a:p>
            <a:r>
              <a:rPr lang="nl-NL" dirty="0"/>
              <a:t>veel met de dood bezig zijn en zelfmoordgedachten, -plannen of -pogingen</a:t>
            </a:r>
          </a:p>
          <a:p>
            <a:pPr marL="0" indent="0">
              <a:buNone/>
            </a:pPr>
            <a:endParaRPr lang="nl-NL" dirty="0"/>
          </a:p>
        </p:txBody>
      </p:sp>
      <p:pic>
        <p:nvPicPr>
          <p:cNvPr id="4" name="Afbeelding 3">
            <a:extLst>
              <a:ext uri="{FF2B5EF4-FFF2-40B4-BE49-F238E27FC236}">
                <a16:creationId xmlns:a16="http://schemas.microsoft.com/office/drawing/2014/main" id="{1E3E7868-7ADA-0048-BE32-D234F6129DE3}"/>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2186806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1715DA-1526-464A-8176-447B4F499507}"/>
              </a:ext>
            </a:extLst>
          </p:cNvPr>
          <p:cNvSpPr>
            <a:spLocks noGrp="1"/>
          </p:cNvSpPr>
          <p:nvPr>
            <p:ph type="title"/>
          </p:nvPr>
        </p:nvSpPr>
        <p:spPr/>
        <p:txBody>
          <a:bodyPr/>
          <a:lstStyle/>
          <a:p>
            <a:pPr algn="ctr"/>
            <a:r>
              <a:rPr lang="nl-NL" dirty="0"/>
              <a:t>Hoe uit zich </a:t>
            </a:r>
            <a:br>
              <a:rPr lang="nl-NL" dirty="0"/>
            </a:br>
            <a:r>
              <a:rPr lang="nl-NL" dirty="0"/>
              <a:t>dit ?</a:t>
            </a:r>
          </a:p>
        </p:txBody>
      </p:sp>
      <p:sp>
        <p:nvSpPr>
          <p:cNvPr id="3" name="Tijdelijke aanduiding voor inhoud 2">
            <a:extLst>
              <a:ext uri="{FF2B5EF4-FFF2-40B4-BE49-F238E27FC236}">
                <a16:creationId xmlns:a16="http://schemas.microsoft.com/office/drawing/2014/main" id="{AF87A1FE-2352-074F-A945-92592A6D611D}"/>
              </a:ext>
            </a:extLst>
          </p:cNvPr>
          <p:cNvSpPr>
            <a:spLocks noGrp="1"/>
          </p:cNvSpPr>
          <p:nvPr>
            <p:ph idx="1"/>
          </p:nvPr>
        </p:nvSpPr>
        <p:spPr/>
        <p:txBody>
          <a:bodyPr>
            <a:normAutofit fontScale="85000" lnSpcReduction="20000"/>
          </a:bodyPr>
          <a:lstStyle/>
          <a:p>
            <a:endParaRPr lang="nl-NL" dirty="0"/>
          </a:p>
          <a:p>
            <a:r>
              <a:rPr lang="nl-NL" sz="2200" dirty="0"/>
              <a:t>neerslachtige stemming</a:t>
            </a:r>
          </a:p>
          <a:p>
            <a:r>
              <a:rPr lang="nl-NL" sz="2200" dirty="0"/>
              <a:t>snel geïrriteerd zijn</a:t>
            </a:r>
          </a:p>
          <a:p>
            <a:r>
              <a:rPr lang="nl-NL" sz="2200" dirty="0"/>
              <a:t>erg moe of uitgeput zijn</a:t>
            </a:r>
          </a:p>
          <a:p>
            <a:r>
              <a:rPr lang="nl-NL" sz="2200" dirty="0"/>
              <a:t>lusteloos zijn, nergens zin in hebben</a:t>
            </a:r>
          </a:p>
          <a:p>
            <a:r>
              <a:rPr lang="nl-NL" sz="2200" dirty="0"/>
              <a:t>weinig tot geen gevoel van eigenwaarde</a:t>
            </a:r>
          </a:p>
          <a:p>
            <a:r>
              <a:rPr lang="nl-NL" sz="2200" dirty="0"/>
              <a:t>minder belangstelling voor werk of hobby’s</a:t>
            </a:r>
          </a:p>
          <a:p>
            <a:r>
              <a:rPr lang="nl-NL" sz="2200" dirty="0"/>
              <a:t>geen contact met anderen willen, afspraken afzeggen</a:t>
            </a:r>
          </a:p>
          <a:p>
            <a:r>
              <a:rPr lang="nl-NL" sz="2200" dirty="0"/>
              <a:t>niets te zeggen hebben</a:t>
            </a:r>
          </a:p>
          <a:p>
            <a:r>
              <a:rPr lang="nl-NL" sz="2200" dirty="0"/>
              <a:t>geen emoties voelen</a:t>
            </a:r>
          </a:p>
          <a:p>
            <a:r>
              <a:rPr lang="nl-NL" sz="2200" dirty="0"/>
              <a:t>denken aan de dood</a:t>
            </a:r>
          </a:p>
          <a:p>
            <a:r>
              <a:rPr lang="nl-NL" sz="2200" dirty="0"/>
              <a:t>slecht slapen of juist veel slapen, vroeg wakker worden</a:t>
            </a:r>
          </a:p>
          <a:p>
            <a:r>
              <a:rPr lang="nl-NL" sz="2200" dirty="0"/>
              <a:t>minder of juist meer gaan eten</a:t>
            </a:r>
          </a:p>
          <a:p>
            <a:r>
              <a:rPr lang="nl-NL" sz="2200" dirty="0"/>
              <a:t>weinig zin in seks, impotentie, frigide</a:t>
            </a:r>
          </a:p>
          <a:p>
            <a:endParaRPr lang="nl-NL" dirty="0"/>
          </a:p>
        </p:txBody>
      </p:sp>
      <p:pic>
        <p:nvPicPr>
          <p:cNvPr id="4" name="Afbeelding 3">
            <a:extLst>
              <a:ext uri="{FF2B5EF4-FFF2-40B4-BE49-F238E27FC236}">
                <a16:creationId xmlns:a16="http://schemas.microsoft.com/office/drawing/2014/main" id="{88C39E6A-8C6F-0E43-8667-B6246B598D73}"/>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41805847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F79241-FC53-3D47-AEF5-E66F8B0C808B}"/>
              </a:ext>
            </a:extLst>
          </p:cNvPr>
          <p:cNvSpPr>
            <a:spLocks noGrp="1"/>
          </p:cNvSpPr>
          <p:nvPr>
            <p:ph type="title"/>
          </p:nvPr>
        </p:nvSpPr>
        <p:spPr/>
        <p:txBody>
          <a:bodyPr/>
          <a:lstStyle/>
          <a:p>
            <a:pPr algn="ctr"/>
            <a:r>
              <a:rPr lang="nl-NL" dirty="0"/>
              <a:t>Wat kan iemand zelf doen ?</a:t>
            </a:r>
          </a:p>
        </p:txBody>
      </p:sp>
      <p:sp>
        <p:nvSpPr>
          <p:cNvPr id="3" name="Tijdelijke aanduiding voor inhoud 2">
            <a:extLst>
              <a:ext uri="{FF2B5EF4-FFF2-40B4-BE49-F238E27FC236}">
                <a16:creationId xmlns:a16="http://schemas.microsoft.com/office/drawing/2014/main" id="{B86A05DE-6CB4-C84C-A8E5-CC48DB141745}"/>
              </a:ext>
            </a:extLst>
          </p:cNvPr>
          <p:cNvSpPr>
            <a:spLocks noGrp="1"/>
          </p:cNvSpPr>
          <p:nvPr>
            <p:ph idx="1"/>
          </p:nvPr>
        </p:nvSpPr>
        <p:spPr/>
        <p:txBody>
          <a:bodyPr>
            <a:normAutofit/>
          </a:bodyPr>
          <a:lstStyle/>
          <a:p>
            <a:r>
              <a:rPr lang="nl-NL" dirty="0"/>
              <a:t>blijf in contact met anderen. Als je een depressie hebt, wil je je vaak terugtrekken, jezelf afzonderen Je hebt geen zin om naar buiten te gaan of anderen onder ogen te komen.  </a:t>
            </a:r>
          </a:p>
          <a:p>
            <a:r>
              <a:rPr lang="nl-NL" dirty="0"/>
              <a:t>blijf lichamelijk actief op een passende manier. De vermoeidheid, het gebrek aan energie en de lusteloosheid veroorzaken soms een volkomen lichamelijke inactiviteit. Toch is juist beweging belangrijk in het doorbreken van het depressieve gevoel en gedrag, al is het maar een rondje in huis lopen of gewoon boodschappen doen. </a:t>
            </a:r>
          </a:p>
          <a:p>
            <a:r>
              <a:rPr lang="nl-NL" dirty="0"/>
              <a:t>verander zo weinig mogelijk aan het slaappatroon. Ga niet eerder naar bed, blijf niet langer liggen dan gewoonlijk.  </a:t>
            </a:r>
          </a:p>
          <a:p>
            <a:endParaRPr lang="nl-NL" dirty="0"/>
          </a:p>
          <a:p>
            <a:pPr marL="0" indent="0">
              <a:buNone/>
            </a:pPr>
            <a:r>
              <a:rPr lang="nl-NL" dirty="0">
                <a:solidFill>
                  <a:srgbClr val="00B0F0"/>
                </a:solidFill>
              </a:rPr>
              <a:t>In reader staan meer tips</a:t>
            </a:r>
          </a:p>
        </p:txBody>
      </p:sp>
      <p:pic>
        <p:nvPicPr>
          <p:cNvPr id="4" name="Afbeelding 3">
            <a:extLst>
              <a:ext uri="{FF2B5EF4-FFF2-40B4-BE49-F238E27FC236}">
                <a16:creationId xmlns:a16="http://schemas.microsoft.com/office/drawing/2014/main" id="{1FAEB333-273D-064D-8AE6-24913B93F9B3}"/>
              </a:ext>
            </a:extLst>
          </p:cNvPr>
          <p:cNvPicPr>
            <a:picLocks noChangeAspect="1"/>
          </p:cNvPicPr>
          <p:nvPr/>
        </p:nvPicPr>
        <p:blipFill>
          <a:blip r:embed="rId2"/>
          <a:stretch>
            <a:fillRect/>
          </a:stretch>
        </p:blipFill>
        <p:spPr>
          <a:xfrm>
            <a:off x="445410" y="4576912"/>
            <a:ext cx="2373313" cy="869156"/>
          </a:xfrm>
          <a:prstGeom prst="rect">
            <a:avLst/>
          </a:prstGeom>
        </p:spPr>
      </p:pic>
    </p:spTree>
    <p:extLst>
      <p:ext uri="{BB962C8B-B14F-4D97-AF65-F5344CB8AC3E}">
        <p14:creationId xmlns:p14="http://schemas.microsoft.com/office/powerpoint/2010/main" val="99207706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workshop huishoudelijke dienst" id="{419B6E14-FAA0-4D42-8AB3-8BA6044E4685}" vid="{3A5F8A0A-F326-2149-AFAB-97A0334E9330}"/>
    </a:ext>
  </a:extLst>
</a:theme>
</file>

<file path=docProps/app.xml><?xml version="1.0" encoding="utf-8"?>
<Properties xmlns="http://schemas.openxmlformats.org/officeDocument/2006/extended-properties" xmlns:vt="http://schemas.openxmlformats.org/officeDocument/2006/docPropsVTypes">
  <Template>Frame</Template>
  <TotalTime>61</TotalTime>
  <Words>998</Words>
  <Application>Microsoft Macintosh PowerPoint</Application>
  <PresentationFormat>Breedbeeld</PresentationFormat>
  <Paragraphs>159</Paragraphs>
  <Slides>26</Slides>
  <Notes>0</Notes>
  <HiddenSlides>0</HiddenSlides>
  <MMClips>0</MMClips>
  <ScaleCrop>false</ScaleCrop>
  <HeadingPairs>
    <vt:vector size="6" baseType="variant">
      <vt:variant>
        <vt:lpstr>Gebruikte lettertypen</vt:lpstr>
      </vt:variant>
      <vt:variant>
        <vt:i4>2</vt:i4>
      </vt:variant>
      <vt:variant>
        <vt:lpstr>Thema</vt:lpstr>
      </vt:variant>
      <vt:variant>
        <vt:i4>1</vt:i4>
      </vt:variant>
      <vt:variant>
        <vt:lpstr>Diatitels</vt:lpstr>
      </vt:variant>
      <vt:variant>
        <vt:i4>26</vt:i4>
      </vt:variant>
    </vt:vector>
  </HeadingPairs>
  <TitlesOfParts>
    <vt:vector size="29" baseType="lpstr">
      <vt:lpstr>Corbel</vt:lpstr>
      <vt:lpstr>Wingdings 2</vt:lpstr>
      <vt:lpstr>Frame</vt:lpstr>
      <vt:lpstr>psychiatrie thuis</vt:lpstr>
      <vt:lpstr>welkom </vt:lpstr>
      <vt:lpstr>even voorstellen</vt:lpstr>
      <vt:lpstr>opzet en doel</vt:lpstr>
      <vt:lpstr>depressie</vt:lpstr>
      <vt:lpstr>filmpje</vt:lpstr>
      <vt:lpstr>wat is een depressie ?</vt:lpstr>
      <vt:lpstr>Hoe uit zich  dit ?</vt:lpstr>
      <vt:lpstr>Wat kan iemand zelf doen ?</vt:lpstr>
      <vt:lpstr>Wat kan jij of anderen  doen ? </vt:lpstr>
      <vt:lpstr>psychose</vt:lpstr>
      <vt:lpstr>filmpje</vt:lpstr>
      <vt:lpstr>wat is een psychose ?</vt:lpstr>
      <vt:lpstr>hoe uit zich dit?</vt:lpstr>
      <vt:lpstr>tips voor jezelf</vt:lpstr>
      <vt:lpstr>tips voor jou en anderen</vt:lpstr>
      <vt:lpstr>Persoonlijk-heidsstoornis</vt:lpstr>
      <vt:lpstr>filmpje</vt:lpstr>
      <vt:lpstr>wat is een persoonlijk-heidsstoornis ?</vt:lpstr>
      <vt:lpstr>hoe uit zich  dit ?</vt:lpstr>
      <vt:lpstr>tips </vt:lpstr>
      <vt:lpstr>vragen ?</vt:lpstr>
      <vt:lpstr>PAUZE</vt:lpstr>
      <vt:lpstr>wat maken jullie mee bij mensen thuis ?  wij hebben hier ruim de tijd voor !</vt:lpstr>
      <vt:lpstr>korte evaluatie</vt:lpstr>
      <vt:lpstr>bedankt voor jullie aandacht en een fijne dag verder !  </vt:lpstr>
    </vt:vector>
  </TitlesOfParts>
  <Company/>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psychiatrie thuis</dc:title>
  <dc:creator>Ger Dierx</dc:creator>
  <cp:lastModifiedBy>Ger Dierx</cp:lastModifiedBy>
  <cp:revision>7</cp:revision>
  <dcterms:created xsi:type="dcterms:W3CDTF">2018-04-29T20:02:37Z</dcterms:created>
  <dcterms:modified xsi:type="dcterms:W3CDTF">2018-05-12T13:26:08Z</dcterms:modified>
</cp:coreProperties>
</file>